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701" r:id="rId2"/>
    <p:sldMasterId id="2147483714" r:id="rId3"/>
    <p:sldMasterId id="2147483726" r:id="rId4"/>
    <p:sldMasterId id="2147483738" r:id="rId5"/>
    <p:sldMasterId id="2147483751" r:id="rId6"/>
  </p:sldMasterIdLst>
  <p:notesMasterIdLst>
    <p:notesMasterId r:id="rId63"/>
  </p:notesMasterIdLst>
  <p:sldIdLst>
    <p:sldId id="469" r:id="rId7"/>
    <p:sldId id="355" r:id="rId8"/>
    <p:sldId id="422" r:id="rId9"/>
    <p:sldId id="533" r:id="rId10"/>
    <p:sldId id="326" r:id="rId11"/>
    <p:sldId id="534" r:id="rId12"/>
    <p:sldId id="328" r:id="rId13"/>
    <p:sldId id="333" r:id="rId14"/>
    <p:sldId id="356" r:id="rId15"/>
    <p:sldId id="541" r:id="rId16"/>
    <p:sldId id="339" r:id="rId17"/>
    <p:sldId id="426" r:id="rId18"/>
    <p:sldId id="430" r:id="rId19"/>
    <p:sldId id="425" r:id="rId20"/>
    <p:sldId id="404" r:id="rId21"/>
    <p:sldId id="405" r:id="rId22"/>
    <p:sldId id="412" r:id="rId23"/>
    <p:sldId id="370" r:id="rId24"/>
    <p:sldId id="375" r:id="rId25"/>
    <p:sldId id="376" r:id="rId26"/>
    <p:sldId id="374" r:id="rId27"/>
    <p:sldId id="377" r:id="rId28"/>
    <p:sldId id="379" r:id="rId29"/>
    <p:sldId id="378" r:id="rId30"/>
    <p:sldId id="304" r:id="rId31"/>
    <p:sldId id="535" r:id="rId32"/>
    <p:sldId id="365" r:id="rId33"/>
    <p:sldId id="366" r:id="rId34"/>
    <p:sldId id="406" r:id="rId35"/>
    <p:sldId id="536" r:id="rId36"/>
    <p:sldId id="367" r:id="rId37"/>
    <p:sldId id="407" r:id="rId38"/>
    <p:sldId id="363" r:id="rId39"/>
    <p:sldId id="423" r:id="rId40"/>
    <p:sldId id="380" r:id="rId41"/>
    <p:sldId id="381" r:id="rId42"/>
    <p:sldId id="382" r:id="rId43"/>
    <p:sldId id="537" r:id="rId44"/>
    <p:sldId id="383" r:id="rId45"/>
    <p:sldId id="386" r:id="rId46"/>
    <p:sldId id="384" r:id="rId47"/>
    <p:sldId id="388" r:id="rId48"/>
    <p:sldId id="428" r:id="rId49"/>
    <p:sldId id="351" r:id="rId50"/>
    <p:sldId id="538" r:id="rId51"/>
    <p:sldId id="419" r:id="rId52"/>
    <p:sldId id="539" r:id="rId53"/>
    <p:sldId id="389" r:id="rId54"/>
    <p:sldId id="540" r:id="rId55"/>
    <p:sldId id="392" r:id="rId56"/>
    <p:sldId id="393" r:id="rId57"/>
    <p:sldId id="390" r:id="rId58"/>
    <p:sldId id="397" r:id="rId59"/>
    <p:sldId id="398" r:id="rId60"/>
    <p:sldId id="331" r:id="rId61"/>
    <p:sldId id="395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FA7F-1362-4DC3-A06B-4754516619B4}" type="datetimeFigureOut">
              <a:rPr lang="zh-TW" altLang="en-US" smtClean="0"/>
              <a:t>2024/3/9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90CB8-587F-4756-BC75-ADD53BA1EE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70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>
              <a:defRPr sz="2000">
                <a:solidFill>
                  <a:srgbClr val="66FFFF"/>
                </a:solidFill>
                <a:latin typeface="PLATSCH" pitchFamily="2" charset="0"/>
              </a:defRPr>
            </a:lvl1pPr>
            <a:lvl2pPr marL="769938" indent="-295275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2pPr>
            <a:lvl3pPr marL="1184275" indent="-236538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3pPr>
            <a:lvl4pPr marL="1658938" indent="-236538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4pPr>
            <a:lvl5pPr marL="2133600" indent="-236538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5pPr>
            <a:lvl6pPr marL="25908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6pPr>
            <a:lvl7pPr marL="30480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7pPr>
            <a:lvl8pPr marL="35052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8pPr>
            <a:lvl9pPr marL="39624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9pPr>
          </a:lstStyle>
          <a:p>
            <a:pPr marL="0" marR="0" lvl="0" indent="0" algn="r" defTabSz="9890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8ABE6C-9678-49C3-A677-65D77B80529B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PLATSCH" pitchFamily="2" charset="0"/>
                <a:ea typeface="新細明體" panose="02020500000000000000" pitchFamily="18" charset="-120"/>
                <a:cs typeface="+mn-cs"/>
              </a:rPr>
              <a:pPr marL="0" marR="0" lvl="0" indent="0" algn="r" defTabSz="9890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TW" sz="13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PLATSCH" pitchFamily="2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671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>
              <a:defRPr sz="2000">
                <a:solidFill>
                  <a:srgbClr val="66FFFF"/>
                </a:solidFill>
                <a:latin typeface="PLATSCH" pitchFamily="2" charset="0"/>
              </a:defRPr>
            </a:lvl1pPr>
            <a:lvl2pPr marL="769938" indent="-295275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2pPr>
            <a:lvl3pPr marL="1184275" indent="-236538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3pPr>
            <a:lvl4pPr marL="1658938" indent="-236538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4pPr>
            <a:lvl5pPr marL="2133600" indent="-236538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5pPr>
            <a:lvl6pPr marL="25908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6pPr>
            <a:lvl7pPr marL="30480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7pPr>
            <a:lvl8pPr marL="35052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8pPr>
            <a:lvl9pPr marL="39624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9pPr>
          </a:lstStyle>
          <a:p>
            <a:pPr marL="0" marR="0" lvl="0" indent="0" algn="r" defTabSz="9890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8ABE6C-9678-49C3-A677-65D77B80529B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PLATSCH" pitchFamily="2" charset="0"/>
                <a:ea typeface="新細明體" panose="02020500000000000000" pitchFamily="18" charset="-120"/>
                <a:cs typeface="+mn-cs"/>
              </a:rPr>
              <a:pPr marL="0" marR="0" lvl="0" indent="0" algn="r" defTabSz="9890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TW" sz="13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PLATSCH" pitchFamily="2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662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B9E7E-1782-4C28-8E08-525FF7357371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PLATSCH" pitchFamily="2" charset="0"/>
                <a:ea typeface="新細明體" panose="02020500000000000000" pitchFamily="18" charset="-120"/>
                <a:cs typeface="+mn-cs"/>
              </a:rPr>
              <a:pPr marL="0" marR="0" lvl="0" indent="0" algn="r" defTabSz="9906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TW" sz="13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PLATSCH" pitchFamily="2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317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B9E7E-1782-4C28-8E08-525FF7357371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PLATSCH" pitchFamily="2" charset="0"/>
                <a:ea typeface="新細明體" panose="02020500000000000000" pitchFamily="18" charset="-120"/>
                <a:cs typeface="+mn-cs"/>
              </a:rPr>
              <a:pPr marL="0" marR="0" lvl="0" indent="0" algn="r" defTabSz="9906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TW" sz="13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PLATSCH" pitchFamily="2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82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66FFFF"/>
                </a:solidFill>
                <a:latin typeface="PLATSCH" pitchFamily="2" charset="0"/>
              </a:defRPr>
            </a:lvl1pPr>
            <a:lvl2pPr marL="742950" indent="-285750">
              <a:defRPr sz="2000">
                <a:solidFill>
                  <a:srgbClr val="66FFFF"/>
                </a:solidFill>
                <a:latin typeface="PLATSCH" pitchFamily="2" charset="0"/>
              </a:defRPr>
            </a:lvl2pPr>
            <a:lvl3pPr marL="1143000" indent="-228600">
              <a:defRPr sz="2000">
                <a:solidFill>
                  <a:srgbClr val="66FFFF"/>
                </a:solidFill>
                <a:latin typeface="PLATSCH" pitchFamily="2" charset="0"/>
              </a:defRPr>
            </a:lvl3pPr>
            <a:lvl4pPr marL="1600200" indent="-228600">
              <a:defRPr sz="2000">
                <a:solidFill>
                  <a:srgbClr val="66FFFF"/>
                </a:solidFill>
                <a:latin typeface="PLATSCH" pitchFamily="2" charset="0"/>
              </a:defRPr>
            </a:lvl4pPr>
            <a:lvl5pPr marL="2057400" indent="-228600">
              <a:defRPr sz="2000">
                <a:solidFill>
                  <a:srgbClr val="66FFFF"/>
                </a:solidFill>
                <a:latin typeface="PLATSCH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2702A3-80AF-4202-9E66-3DA864BB55AC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PLATSCH" pitchFamily="2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TW" sz="13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PLATSCH" pitchFamily="2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98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>
              <a:defRPr sz="2000">
                <a:solidFill>
                  <a:srgbClr val="66FFFF"/>
                </a:solidFill>
                <a:latin typeface="PLATSCH" pitchFamily="2" charset="0"/>
              </a:defRPr>
            </a:lvl1pPr>
            <a:lvl2pPr marL="769938" indent="-295275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2pPr>
            <a:lvl3pPr marL="1184275" indent="-236538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3pPr>
            <a:lvl4pPr marL="1658938" indent="-236538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4pPr>
            <a:lvl5pPr marL="2133600" indent="-236538" defTabSz="989013">
              <a:defRPr sz="2000">
                <a:solidFill>
                  <a:srgbClr val="66FFFF"/>
                </a:solidFill>
                <a:latin typeface="PLATSCH" pitchFamily="2" charset="0"/>
              </a:defRPr>
            </a:lvl5pPr>
            <a:lvl6pPr marL="25908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6pPr>
            <a:lvl7pPr marL="30480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7pPr>
            <a:lvl8pPr marL="35052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8pPr>
            <a:lvl9pPr marL="3962400" indent="-236538" defTabSz="9890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9pPr>
          </a:lstStyle>
          <a:p>
            <a:pPr marL="0" marR="0" lvl="0" indent="0" algn="r" defTabSz="9890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D51D1E-6381-4D43-A1BF-3A80BEDFFA93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PLATSCH" pitchFamily="2" charset="0"/>
                <a:ea typeface="新細明體" panose="02020500000000000000" pitchFamily="18" charset="-120"/>
                <a:cs typeface="+mn-cs"/>
              </a:rPr>
              <a:pPr marL="0" marR="0" lvl="0" indent="0" algn="r" defTabSz="98901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TW" sz="13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PLATSCH" pitchFamily="2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302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B9E7E-1782-4C28-8E08-525FF7357371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PLATSCH" pitchFamily="2" charset="0"/>
                <a:ea typeface="新細明體" panose="02020500000000000000" pitchFamily="18" charset="-120"/>
                <a:cs typeface="+mn-cs"/>
              </a:rPr>
              <a:pPr marL="0" marR="0" lvl="0" indent="0" algn="r" defTabSz="9906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TW" sz="13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PLATSCH" pitchFamily="2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486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CB9E7E-1782-4C28-8E08-525FF7357371}" type="slidenum">
              <a:rPr kumimoji="0" lang="zh-TW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PLATSCH" pitchFamily="2" charset="0"/>
                <a:ea typeface="新細明體" panose="02020500000000000000" pitchFamily="18" charset="-120"/>
                <a:cs typeface="+mn-cs"/>
              </a:rPr>
              <a:pPr marL="0" marR="0" lvl="0" indent="0" algn="r" defTabSz="9906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TW" sz="13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PLATSCH" pitchFamily="2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110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5F6CB-2B17-4E1C-B62B-A6360FBCC806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67179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A9D20-D66F-4C99-A3CF-4BD31DF18C2B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89887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14F51-97EC-496B-B822-AF319E259F48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547030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914400" y="609600"/>
            <a:ext cx="10363200" cy="54864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FC4FC5-66C3-4668-AB68-1F42D9BB1EE5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21574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827B4-2904-4EB0-BA1C-82DB2717AA94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76086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EAB3EE-26FE-4766-A0BF-0FAAFD891915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513362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CFB0B-A48C-41D7-B64C-1A1D80481D17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64288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381E3-0741-4877-89A4-58C23911970E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570875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2FDFC-A314-4537-B33B-20CC74191FC1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669918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E5FA5-4A80-491E-A6FA-E59DFA14D41A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489355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494A2-8832-4757-8C86-F9E1E76897F2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36508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1C241-5A7E-4A08-9129-F6F7EA9A7338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2599923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B30ABA-2BBF-4FF6-A908-B1BCE43FB467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526477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3B41A0-5FC8-4C13-9918-6989CE9843C2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959583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7C442B-1CC2-46A6-93BF-A8F503188D63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091654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A0E3-7E05-46AF-A4C6-8997383170E9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913155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4A416-7F7D-4FEA-9139-5CE5735C28A3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183872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72703-1D1F-42B7-ABBC-D528C9509D8B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294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4E58FD-FB5B-49B7-BFF7-125FD5DB05F6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279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653F5-B250-4705-9829-C3C237389197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41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A1F85-EE09-4FAD-9EA6-CF82DBE703CC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3323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7D356-940E-4A32-995A-C79BC9D001AD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43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45C49-DF0F-4E7F-B8C4-0BD1BAD134ED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4862758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BB377-8D31-4D38-A7B0-577590206DE3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4069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F8FDD4-140B-4DF7-9625-50DD88DFFA29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9816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479BC-46EA-477F-9C1E-355A0AA324B7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004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200D03-76CD-48E1-AE6A-AB4F919611CA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281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EBDB7-55A2-4B6A-AC07-A6529D184349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9333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E29E1D-6E29-4AC4-A2ED-4AE96730CA61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468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B4DE147-BBB5-4671-A552-72DCAB8500E5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39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09EBDEE-E971-4347-A3F1-39C795CEF411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8512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A8D0E04-B160-4DF6-962E-17C50C529446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5642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4A5F226-AA31-450F-9FB3-B33F32B3BA07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110EE-006A-4249-977D-25CD83C8E5C6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9242298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88FFD8A-5677-492C-8C85-9DC7415EEBDB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9511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6B8B098-8AB9-4392-81B2-7BA8AA688AC8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8289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B0D983E-887F-4ECC-B5BC-225237D891BA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473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48F4E96-3880-48D1-9748-0BF758875A31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1193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9DC8CD8-7A7C-4DA7-A36D-2938CA271BD8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56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C4ED7F9-80DD-4C5D-9E32-0D8AE272FBB1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860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56F2119-D3BC-40A7-B04B-7A000F7578DE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93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E08E7-495E-45C0-BE55-E8BEBB436A02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6081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F3767-8647-44BD-B4A1-548400A40FCB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259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1CAEE1-B066-4538-A8B9-C6E3BA7E007C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639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488CD-BC6E-42B9-81D6-C7B648427244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8806787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80937-77E9-4A33-9E17-A5121E96987A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92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543A9-53EE-40C9-8BB8-7CA21A011945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070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A1A5B-2265-4A0B-B20D-65AFF632D37A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6348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3CE598-A2F3-400B-AEE5-4822A59D28E7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767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0B3931-762F-4E57-B4EB-E3E83E7E62FF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8059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02604-BFD4-4495-B538-6E34FB16A52C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6715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6DF0B-ADDD-41CC-BE01-F940C4FCB418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7558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45364-A493-402B-B220-721E85C78EA1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064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5FA34-AB6E-4CA3-B1AA-1712CB899CAA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622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2372703-1D1F-42B7-ABBC-D528C9509D8B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1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58412-9E9D-48D7-B875-619E6A8C07B9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156548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E58FD-FB5B-49B7-BFF7-125FD5DB05F6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4182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A0653F5-B250-4705-9829-C3C237389197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56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22A1F85-EE09-4FAD-9EA6-CF82DBE703CC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1236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8C7D356-940E-4A32-995A-C79BC9D001AD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0571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0BBB377-8D31-4D38-A7B0-577590206DE3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900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6F8FDD4-140B-4DF7-9625-50DD88DFFA29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846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C8479BC-46EA-477F-9C1E-355A0AA324B7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2582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7200D03-76CD-48E1-AE6A-AB4F919611CA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305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DAEBDB7-55A2-4B6A-AC07-A6529D184349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909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EE29E1D-6E29-4AC4-A2ED-4AE96730CA61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9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6FDA97-799E-4CC4-9E10-4D0982CC875A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887894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5AE661-98F2-409B-BE7C-70F1BBC25F16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0713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136408-7B93-48EC-BCCD-D9C954AA8DC3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4202663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fld id="{42794482-F8FC-4737-8D61-428C82391612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4814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  <a:ea typeface="標楷體" pitchFamily="65" charset="-12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  <a:ea typeface="標楷體" pitchFamily="65" charset="-12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  <a:ea typeface="標楷體" pitchFamily="65" charset="-12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  <a:ea typeface="標楷體" pitchFamily="65" charset="-12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PLATSCH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PLATSCH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endParaRPr lang="en-GB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fld id="{E49B722B-63D2-4A9C-AFC9-85D9CCC25935}" type="slidenum">
              <a:rPr lang="zh-TW" altLang="en-GB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05510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j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FF9933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99FF33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 i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GB" altLang="zh-TW" i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052C695A-B357-442E-A6FD-BEEB3AAA42E7}" type="slidenum">
              <a:rPr lang="zh-TW" altLang="en-GB" i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 i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7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PLATSCH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99FF33"/>
          </a:solidFill>
          <a:latin typeface="PLATSCH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99FF33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80465" y="6597352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77DB73D-6C20-4507-945D-009737F1B012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38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PLATSCH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99FF33"/>
          </a:solidFill>
          <a:latin typeface="PLATSCH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99FF33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i="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solidFill>
                  <a:schemeClr val="tx1"/>
                </a:solidFill>
                <a:latin typeface="Times New Roman" charset="0"/>
                <a:ea typeface="新細明體" charset="-120"/>
              </a:defRPr>
            </a:lvl1pPr>
          </a:lstStyle>
          <a:p>
            <a:pPr>
              <a:defRPr/>
            </a:pPr>
            <a:fld id="{372CBAB2-2186-428B-894F-0CFBD797EF49}" type="slidenum">
              <a:rPr lang="zh-TW" altLang="en-GB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03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PLATSCH" pitchFamily="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j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FF9933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99FF33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TW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45848" y="64008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52C695A-B357-442E-A6FD-BEEB3AAA42E7}" type="slidenum">
              <a:rPr lang="zh-TW" altLang="en-GB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34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66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PLATSCH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PLATSCH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99FF33"/>
          </a:solidFill>
          <a:latin typeface="Times New Roman" pitchFamily="18" charset="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924675" y="144102"/>
            <a:ext cx="10695398" cy="1077913"/>
          </a:xfrm>
        </p:spPr>
        <p:txBody>
          <a:bodyPr/>
          <a:lstStyle/>
          <a:p>
            <a:r>
              <a:rPr lang="en-GB" altLang="zh-TW" sz="28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GMT Lect02: Bathymetry &amp; Topography (I)</a:t>
            </a:r>
            <a:endParaRPr lang="zh-TW" altLang="en-US" sz="2800" dirty="0">
              <a:solidFill>
                <a:schemeClr val="tx1"/>
              </a:solidFill>
              <a:latin typeface="Lucida Calligraphy" pitchFamily="66" charset="0"/>
              <a:ea typeface="新細明體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3158198" y="5842707"/>
            <a:ext cx="6811604" cy="808760"/>
            <a:chOff x="1754216" y="5933402"/>
            <a:chExt cx="6811604" cy="808760"/>
          </a:xfrm>
        </p:grpSpPr>
        <p:grpSp>
          <p:nvGrpSpPr>
            <p:cNvPr id="12" name="群組 11"/>
            <p:cNvGrpSpPr/>
            <p:nvPr/>
          </p:nvGrpSpPr>
          <p:grpSpPr>
            <a:xfrm>
              <a:off x="1754216" y="5933402"/>
              <a:ext cx="6811604" cy="774353"/>
              <a:chOff x="1499302" y="5892782"/>
              <a:chExt cx="6811604" cy="774353"/>
            </a:xfrm>
          </p:grpSpPr>
          <p:sp>
            <p:nvSpPr>
              <p:cNvPr id="14" name="Text Box 29"/>
              <p:cNvSpPr txBox="1">
                <a:spLocks noChangeArrowheads="1"/>
              </p:cNvSpPr>
              <p:nvPr/>
            </p:nvSpPr>
            <p:spPr bwMode="auto">
              <a:xfrm>
                <a:off x="3199056" y="5929120"/>
                <a:ext cx="5111850" cy="701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TW" sz="2000" dirty="0">
                    <a:solidFill>
                      <a:srgbClr val="66FFFF"/>
                    </a:solidFill>
                    <a:latin typeface="PLATSCH" pitchFamily="2" charset="0"/>
                    <a:ea typeface="新細明體" pitchFamily="18" charset="-120"/>
                  </a:rPr>
                  <a:t>        </a:t>
                </a:r>
                <a:r>
                  <a:rPr lang="zh-TW" altLang="en-US" sz="2000" dirty="0">
                    <a:solidFill>
                      <a:srgbClr val="3333CC"/>
                    </a:solidFill>
                    <a:latin typeface="PLATSCH" pitchFamily="2" charset="0"/>
                    <a:ea typeface="標楷體" pitchFamily="65" charset="-120"/>
                  </a:rPr>
                  <a:t>胡植慶     </a:t>
                </a:r>
                <a:r>
                  <a:rPr lang="zh-TW" altLang="en-US" sz="2000" dirty="0">
                    <a:solidFill>
                      <a:srgbClr val="3333CC"/>
                    </a:solidFill>
                    <a:ea typeface="標楷體" pitchFamily="65" charset="-120"/>
                  </a:rPr>
                  <a:t>國立臺灣大學地質科學系</a:t>
                </a:r>
                <a:endParaRPr lang="zh-TW" altLang="en-US" sz="2000" dirty="0">
                  <a:solidFill>
                    <a:srgbClr val="3333CC"/>
                  </a:solidFill>
                  <a:latin typeface="PLATSCH" pitchFamily="2" charset="0"/>
                  <a:ea typeface="標楷體" pitchFamily="65" charset="-120"/>
                </a:endParaRPr>
              </a:p>
              <a:p>
                <a:pPr>
                  <a:defRPr/>
                </a:pPr>
                <a:r>
                  <a:rPr lang="en-US" altLang="zh-TW" sz="2000" dirty="0">
                    <a:solidFill>
                      <a:srgbClr val="3333CC"/>
                    </a:solidFill>
                    <a:latin typeface="Arial"/>
                    <a:ea typeface="新細明體" pitchFamily="18" charset="-120"/>
                  </a:rPr>
                  <a:t>Jyr-Ching HU, Dept. of Geosciences, NTU</a:t>
                </a:r>
              </a:p>
            </p:txBody>
          </p:sp>
          <p:pic>
            <p:nvPicPr>
              <p:cNvPr id="15" name="Picture 28" descr="logo_NTU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9302" y="5892782"/>
                <a:ext cx="783651" cy="774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944" y="5951722"/>
              <a:ext cx="785949" cy="790440"/>
            </a:xfrm>
            <a:prstGeom prst="rect">
              <a:avLst/>
            </a:prstGeom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7646C49-E117-4698-B94C-8C0823CEF0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7" y="1222015"/>
            <a:ext cx="3312368" cy="447502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2E9BA0D-BFF2-4AF8-B382-C2835AD9AF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887" y="1367680"/>
            <a:ext cx="4116665" cy="425876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68160B7-C442-4CFB-9795-87B868222F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79" y="1308418"/>
            <a:ext cx="3312368" cy="4377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1202075" y="1189925"/>
            <a:ext cx="9883741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lvl="0"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tw_relief_15s.nc: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Title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tw_relief_15s.nc: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Command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dirty="0" err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gmt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kumimoji="1" lang="en-US" altLang="zh-TW" sz="2000" dirty="0" err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grdcut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@earth_relief_15s_p/ -R118.5/123.5/20/26.5 -Gtw_relief_15s.nc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tw_relief_15s.nc: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Remark: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tw_relief_15s.nc: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Pixel node registration used 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[Geographic grid]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tw_relief_15s.nc: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Grid file format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b="1" dirty="0" err="1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nf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= 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GMT </a:t>
            </a:r>
            <a:r>
              <a:rPr kumimoji="1" lang="en-US" altLang="zh-TW" sz="2000" b="1" dirty="0" err="1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netCDF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format (</a:t>
            </a:r>
            <a:r>
              <a:rPr kumimoji="1" lang="en-US" altLang="zh-TW" sz="2000" b="1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32-bit float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), CF1.7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tw_relief_15s.nc: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x_min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118.5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x_max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123.5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x_inc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0.00416666666667 (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15 sec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 name: longitude </a:t>
            </a:r>
            <a:r>
              <a:rPr kumimoji="1" lang="en-US" altLang="zh-TW" sz="2000" dirty="0" err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n_columns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1200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tw_relief_15s.nc: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y_min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20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y_max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26.5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y_inc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0.00416666666667 (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15 sec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 name: latitude </a:t>
            </a:r>
            <a:r>
              <a:rPr kumimoji="1" lang="en-US" altLang="zh-TW" sz="2000" dirty="0" err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n_rows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1560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tw_relief_15s.nc: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v_min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-6778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v_max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3757 name: z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tw_relief_15s.nc: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scale_factor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1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add_offset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0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tw_relief_15s.nc: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format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netCDF-4 </a:t>
            </a:r>
            <a:r>
              <a:rPr kumimoji="1" lang="en-US" altLang="zh-TW" sz="2000" dirty="0" err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chunk_size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134,130 shuffle: on </a:t>
            </a:r>
            <a:r>
              <a:rPr kumimoji="1" lang="en-US" altLang="zh-TW" sz="2000" dirty="0" err="1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deflation_level</a:t>
            </a:r>
            <a:r>
              <a:rPr kumimoji="1" lang="en-US" altLang="zh-TW" sz="2000" dirty="0">
                <a:solidFill>
                  <a:schemeClr val="tx1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3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tw_relief_15s.nc: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Default CPT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geo</a:t>
            </a:r>
            <a:endParaRPr kumimoji="1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876766" y="569348"/>
            <a:ext cx="843508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200" dirty="0">
                <a:solidFill>
                  <a:srgbClr val="0000FF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Using text editor to open </a:t>
            </a:r>
            <a:r>
              <a:rPr kumimoji="0" lang="en-US" altLang="zh-TW" sz="2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tw_relief_15s.nc.info</a:t>
            </a:r>
            <a:endParaRPr kumimoji="0" lang="zh-TW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6268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4501" y="225142"/>
            <a:ext cx="7010400" cy="720080"/>
          </a:xfrm>
        </p:spPr>
        <p:txBody>
          <a:bodyPr/>
          <a:lstStyle/>
          <a:p>
            <a:r>
              <a:rPr lang="en-GB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GMT </a:t>
            </a:r>
            <a:r>
              <a:rPr lang="en-GB" altLang="zh-TW" sz="2600" dirty="0" err="1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netCDF</a:t>
            </a:r>
            <a:r>
              <a:rPr lang="en-GB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 grid format</a:t>
            </a:r>
            <a:endParaRPr lang="zh-TW" altLang="en-US" sz="2600" dirty="0">
              <a:solidFill>
                <a:schemeClr val="tx1"/>
              </a:solidFill>
              <a:latin typeface="Lucida Calligraphy" pitchFamily="66" charset="0"/>
              <a:ea typeface="新細明體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559995"/>
              </p:ext>
            </p:extLst>
          </p:nvPr>
        </p:nvGraphicFramePr>
        <p:xfrm>
          <a:off x="680278" y="940714"/>
          <a:ext cx="6912768" cy="5692144"/>
        </p:xfrm>
        <a:graphic>
          <a:graphicData uri="http://schemas.openxmlformats.org/drawingml/2006/table">
            <a:tbl>
              <a:tblPr/>
              <a:tblGrid>
                <a:gridCol w="967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4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26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ID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Explanation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FF000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nb</a:t>
                      </a:r>
                      <a:endParaRPr lang="en-US" sz="1800" dirty="0">
                        <a:solidFill>
                          <a:srgbClr val="FF000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netCDF format </a:t>
                      </a:r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(8-bit integer,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COARDS</a:t>
                      </a:r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,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CF-1.5</a:t>
                      </a:r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ns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netCDF format (16-bit integer, COARDS, CF-1.5)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ni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netCDF format (32-bit integer, COARDS, CF-1.5)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0000FF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nf</a:t>
                      </a:r>
                      <a:endParaRPr lang="en-US" sz="1800" dirty="0">
                        <a:solidFill>
                          <a:srgbClr val="0000FF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netCDF format (32-bit float, COARDS, CF-1.5)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nd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netCDF format (64-bit float, COARDS, CF-1.5)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cb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netCDF format (8-bit integer, deprecated)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cs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netCDF format (16-bit integer, deprecated)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ci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netCDF format (32-bit integer, deprecated)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0000FF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cf</a:t>
                      </a:r>
                      <a:endParaRPr lang="en-US" sz="1800" dirty="0">
                        <a:solidFill>
                          <a:srgbClr val="0000FF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FF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netCDF format (32-bit float, deprecated)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cd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netCDF format (64-bit float, deprecated)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bm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native, C-binary format (bit-mask)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bb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native, C-binary format (8-bit integer)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bs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native, C-binary format (16-bit integer)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native, C-binary format (32-bit integer)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bf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native, C-binary format (32-bit float)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bd</a:t>
                      </a:r>
                      <a:endParaRPr lang="en-US" sz="1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GMT native, C-binary format (64-bit float)</a:t>
                      </a:r>
                    </a:p>
                  </a:txBody>
                  <a:tcPr marL="60512" marR="60512" marT="30256" marB="302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8055339" y="5565100"/>
            <a:ext cx="36715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i="1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CF-1.5</a:t>
            </a:r>
            <a:r>
              <a:rPr lang="en-US" altLang="zh-TW" sz="2000" i="1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: NetCDF Climate &amp; Forecast (CF) Metadata Conventions</a:t>
            </a:r>
            <a:endParaRPr lang="zh-TW" altLang="en-US" sz="2000" i="1" dirty="0">
              <a:solidFill>
                <a:srgbClr val="000000"/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58823" y="4451092"/>
            <a:ext cx="38293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i="1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COARDS</a:t>
            </a:r>
            <a:r>
              <a:rPr lang="en-US" altLang="zh-TW" sz="2000" i="1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: </a:t>
            </a:r>
            <a:r>
              <a:rPr lang="en-US" altLang="zh-TW" sz="2000" i="1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C</a:t>
            </a:r>
            <a:r>
              <a:rPr lang="en-US" altLang="zh-TW" sz="2000" i="1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ooperative </a:t>
            </a:r>
            <a:r>
              <a:rPr lang="en-US" altLang="zh-TW" sz="2000" i="1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O</a:t>
            </a:r>
            <a:r>
              <a:rPr lang="en-US" altLang="zh-TW" sz="2000" i="1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cean/</a:t>
            </a:r>
            <a:r>
              <a:rPr lang="en-US" altLang="zh-TW" sz="2000" i="1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A</a:t>
            </a:r>
            <a:r>
              <a:rPr lang="en-US" altLang="zh-TW" sz="2000" i="1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tmosphere </a:t>
            </a:r>
            <a:r>
              <a:rPr lang="en-US" altLang="zh-TW" sz="2000" i="1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R</a:t>
            </a:r>
            <a:r>
              <a:rPr lang="en-US" altLang="zh-TW" sz="2000" i="1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esearch </a:t>
            </a:r>
            <a:r>
              <a:rPr lang="en-US" altLang="zh-TW" sz="2000" i="1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D</a:t>
            </a:r>
            <a:r>
              <a:rPr lang="en-US" altLang="zh-TW" sz="2000" i="1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ata </a:t>
            </a:r>
            <a:r>
              <a:rPr lang="en-US" altLang="zh-TW" sz="2000" i="1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S</a:t>
            </a:r>
            <a:r>
              <a:rPr lang="en-US" altLang="zh-TW" sz="2000" i="1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ervice</a:t>
            </a:r>
            <a:endParaRPr lang="zh-TW" altLang="en-US" sz="2000" i="1" dirty="0">
              <a:solidFill>
                <a:srgbClr val="000000"/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67399" y="3636749"/>
            <a:ext cx="25604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i="1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netCDF</a:t>
            </a:r>
            <a:r>
              <a:rPr lang="en-US" altLang="zh-TW" sz="2000" i="1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: Network Common Data Form</a:t>
            </a:r>
            <a:endParaRPr lang="zh-TW" altLang="en-US" sz="2000" i="1" dirty="0">
              <a:solidFill>
                <a:srgbClr val="000000"/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A908F-08EE-4B5F-AFB9-695AF334A2B3}"/>
              </a:ext>
            </a:extLst>
          </p:cNvPr>
          <p:cNvSpPr/>
          <p:nvPr/>
        </p:nvSpPr>
        <p:spPr>
          <a:xfrm>
            <a:off x="7593046" y="615431"/>
            <a:ext cx="44452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i="1" dirty="0">
                <a:solidFill>
                  <a:srgbClr val="FF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Nota bene</a:t>
            </a:r>
            <a:r>
              <a:rPr lang="en-US" altLang="zh-TW" sz="2000" i="1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:</a:t>
            </a:r>
          </a:p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i="1" dirty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tw_topo500m.nc: Grid file format: </a:t>
            </a:r>
            <a:r>
              <a:rPr lang="en-US" altLang="zh-TW" sz="2000" i="1" dirty="0" err="1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cf</a:t>
            </a:r>
            <a:r>
              <a:rPr lang="en-US" altLang="zh-TW" sz="2000" i="1" dirty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 = GMT </a:t>
            </a:r>
            <a:r>
              <a:rPr lang="en-US" altLang="zh-TW" sz="2000" i="1" dirty="0" err="1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netCDF</a:t>
            </a:r>
            <a:r>
              <a:rPr lang="en-US" altLang="zh-TW" sz="2000" i="1" dirty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 format (32-bit float, deprecated)</a:t>
            </a:r>
          </a:p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i="1" dirty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tw_relief_15s.nc: Grid file format: </a:t>
            </a:r>
            <a:r>
              <a:rPr lang="en-US" altLang="zh-TW" sz="2000" i="1" dirty="0" err="1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nf</a:t>
            </a:r>
            <a:r>
              <a:rPr lang="en-US" altLang="zh-TW" sz="2000" i="1" dirty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 = GMT </a:t>
            </a:r>
            <a:r>
              <a:rPr lang="en-US" altLang="zh-TW" sz="2000" i="1" dirty="0" err="1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netCDF</a:t>
            </a:r>
            <a:r>
              <a:rPr lang="en-US" altLang="zh-TW" sz="2000" i="1" dirty="0"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 format (32-bit float), CF1.7</a:t>
            </a:r>
            <a:endParaRPr lang="zh-TW" altLang="en-US" sz="2000" i="1" dirty="0">
              <a:solidFill>
                <a:srgbClr val="000000"/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560" y="260188"/>
            <a:ext cx="7772400" cy="646113"/>
          </a:xfrm>
        </p:spPr>
        <p:txBody>
          <a:bodyPr/>
          <a:lstStyle/>
          <a:p>
            <a:r>
              <a:rPr lang="en-US" altLang="zh-TW" sz="2600" dirty="0" err="1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grdcut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 (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從一網格檔中裁剪出一子區域的網格檔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96593" y="2492896"/>
            <a:ext cx="10685124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3366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ingrid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 input grid file 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輸入網格檔名，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*.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nc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Outgrid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output grid file 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輸出網格檔名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*.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nc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-R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 Specify the region of interest. This defines the 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subregion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to be cut out 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直接指定關注區域的範圍並切出子區域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-N: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Allow grid to be extended if new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-R exceeds existing boundaries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. Append 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nodata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value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to initialize nodes outside current region [Default is 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NaN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].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允許新網格的區域範圍超過原網格的區域範圍。超出的區域範圍內，網格節點會被賦以指定的值，預設值為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NaN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，也可自行設定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nodata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的值域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-S: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Specify an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origin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and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radius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; append a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distance unit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and we determine the corresponding rectangular region so that all grid nodes on or inside the circle are contained in the subset. (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指定圓心位置及其半徑，程式自動算出一矩形區域，該矩形區域包含圓上及圓內所有網格點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189B35E-8C3A-4293-921B-D56A4F79EE32}"/>
              </a:ext>
            </a:extLst>
          </p:cNvPr>
          <p:cNvGrpSpPr/>
          <p:nvPr/>
        </p:nvGrpSpPr>
        <p:grpSpPr>
          <a:xfrm>
            <a:off x="1097623" y="1419412"/>
            <a:ext cx="10181689" cy="859902"/>
            <a:chOff x="1097623" y="1419412"/>
            <a:chExt cx="10181689" cy="859902"/>
          </a:xfrm>
        </p:grpSpPr>
        <p:sp>
          <p:nvSpPr>
            <p:cNvPr id="5" name="矩形 4"/>
            <p:cNvSpPr/>
            <p:nvPr/>
          </p:nvSpPr>
          <p:spPr bwMode="auto">
            <a:xfrm>
              <a:off x="1097623" y="1419412"/>
              <a:ext cx="10181689" cy="85990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PLATSCH" pitchFamily="2" charset="0"/>
                <a:ea typeface="+mn-ea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167829" y="1419412"/>
              <a:ext cx="1004127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</a:t>
              </a:r>
              <a:r>
                <a:rPr kumimoji="0" lang="en-US" altLang="zh-TW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grdcut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3366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ingrid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kumimoji="0" lang="en-US" altLang="zh-TW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</a:t>
              </a:r>
              <a:r>
                <a:rPr kumimoji="0" lang="en-US" altLang="zh-TW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outgrid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kumimoji="0" lang="en-US" altLang="zh-TW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R</a:t>
              </a:r>
              <a:r>
                <a:rPr kumimoji="0" lang="en-US" altLang="zh-TW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region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[ -</a:t>
              </a:r>
              <a:r>
                <a:rPr kumimoji="0" lang="en-US" altLang="zh-TW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Jparameters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-N[</a:t>
              </a:r>
              <a:r>
                <a:rPr kumimoji="0" lang="en-US" altLang="zh-TW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nodata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 ] [ -</a:t>
              </a:r>
              <a:r>
                <a:rPr kumimoji="0" lang="en-US" altLang="zh-TW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Slon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/</a:t>
              </a:r>
              <a:r>
                <a:rPr kumimoji="0" lang="en-US" altLang="zh-TW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lat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/radius[unit][+n] ] [ -V[level] ] [ -Z[min/max][+</a:t>
              </a:r>
              <a:r>
                <a:rPr kumimoji="0" lang="en-US" altLang="zh-TW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n|N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|r] ] [ -</a:t>
              </a:r>
              <a:r>
                <a:rPr kumimoji="0" lang="en-US" altLang="zh-TW" sz="20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fflags</a:t>
              </a:r>
              <a:r>
                <a:rPr kumimoji="0" lang="en-US" altLang="zh-TW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--PAR=value ]</a:t>
              </a:r>
            </a:p>
          </p:txBody>
        </p:sp>
      </p:grp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651287" y="805720"/>
            <a:ext cx="58326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Extract 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subregion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 from a grid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anose="030F0702030302020204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856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1037341" y="1738484"/>
            <a:ext cx="5184576" cy="46563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000">
              <a:solidFill>
                <a:srgbClr val="66FFFF"/>
              </a:solidFill>
              <a:latin typeface="PLATSCH" pitchFamily="2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928" y="414758"/>
            <a:ext cx="9604144" cy="775970"/>
          </a:xfrm>
        </p:spPr>
        <p:txBody>
          <a:bodyPr/>
          <a:lstStyle/>
          <a:p>
            <a:r>
              <a:rPr lang="en-US" altLang="zh-TW" sz="2600" dirty="0" err="1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gmt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 begin: </a:t>
            </a:r>
            <a:r>
              <a:rPr lang="fr-FR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Initiate a new GMT modern mode session 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 (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初始化一個新的</a:t>
            </a:r>
            <a:r>
              <a:rPr lang="en-US" altLang="zh-TW" sz="26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現代模式腳本</a:t>
            </a:r>
            <a:r>
              <a:rPr lang="en-US" altLang="zh-TW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1060431" y="1758989"/>
            <a:ext cx="8735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TW" i="1" kern="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begin </a:t>
            </a:r>
            <a:r>
              <a:rPr lang="en-US" altLang="zh-TW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prefix</a:t>
            </a:r>
            <a:r>
              <a:rPr lang="en-US" altLang="zh-TW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[</a:t>
            </a:r>
            <a:r>
              <a:rPr lang="en-US" altLang="zh-TW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formats</a:t>
            </a:r>
            <a:r>
              <a:rPr lang="en-US" altLang="zh-TW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[</a:t>
            </a:r>
            <a:r>
              <a:rPr lang="en-US" altLang="zh-TW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options</a:t>
            </a:r>
            <a:r>
              <a:rPr lang="en-US" altLang="zh-TW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[ -V[level] ]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6752252" y="1719286"/>
            <a:ext cx="4530302" cy="465631"/>
            <a:chOff x="2599271" y="4254595"/>
            <a:chExt cx="6192688" cy="1152127"/>
          </a:xfrm>
        </p:grpSpPr>
        <p:sp>
          <p:nvSpPr>
            <p:cNvPr id="7" name="矩形 6"/>
            <p:cNvSpPr/>
            <p:nvPr/>
          </p:nvSpPr>
          <p:spPr bwMode="auto">
            <a:xfrm>
              <a:off x="2599271" y="4254595"/>
              <a:ext cx="6192688" cy="11521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3554" y="4314756"/>
              <a:ext cx="6024121" cy="990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begin </a:t>
              </a:r>
              <a:r>
                <a:rPr lang="en-US" altLang="zh-TW" sz="2000" dirty="0">
                  <a:solidFill>
                    <a:srgbClr val="00B05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%prefix% </a:t>
              </a:r>
              <a:r>
                <a:rPr lang="en-US" altLang="zh-TW" sz="2000" dirty="0" err="1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ps,jpg</a:t>
              </a: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A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+m0.5c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638827" y="2409468"/>
            <a:ext cx="1116618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Prefix: Name-stem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used to construct the single final figure name. The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extension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is appended automatically from your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formats selection(s)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gmtsession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].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檔案名稱的</a:t>
            </a:r>
            <a:r>
              <a:rPr lang="zh-TW" altLang="en-US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首碼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或</a:t>
            </a:r>
            <a:r>
              <a:rPr lang="zh-TW" altLang="en-US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前綴，副檔名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或</a:t>
            </a:r>
            <a:r>
              <a:rPr lang="zh-TW" altLang="en-US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尾碼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則由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formats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選定，預設值由</a:t>
            </a:r>
            <a:r>
              <a:rPr lang="en-US" altLang="zh-TW" dirty="0" err="1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gmtsession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設定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Formats: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Give one or more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comma-separated graphics extensions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from the list of allowable graphics formats (default is configurable via setting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GMT_GRAPHICS_FORMAT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pdf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]). </a:t>
            </a:r>
            <a:r>
              <a:rPr lang="en-US" altLang="zh-TW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繪圖檔案格式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，若輸出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多個格式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，可用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逗號分開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預設繪圖格式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為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pdf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，由參數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GMT_GRAPHICS_FORMAT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控制</a:t>
            </a:r>
            <a:r>
              <a:rPr lang="en-US" altLang="zh-TW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Options: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Sets one or more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comma-separated options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(and possibly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arguments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 that can be passed to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psconvert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when preparing a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session figure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]. (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現代模式先生成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PS 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檔，再預設由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psconvert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指令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自動轉換成使用者指定的繪圖格式。選項參數参見</a:t>
            </a:r>
            <a:r>
              <a:rPr lang="en-US" altLang="zh-TW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psconvert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的選項設定。預設值為</a:t>
            </a:r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，表示將</a:t>
            </a:r>
            <a:r>
              <a:rPr lang="en-US" altLang="zh-TW" b="1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-A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選項傳給</a:t>
            </a:r>
            <a:r>
              <a:rPr lang="en-US" altLang="zh-TW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psconvert</a:t>
            </a:r>
            <a:r>
              <a:rPr lang="en-US" altLang="zh-TW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</a:p>
          <a:p>
            <a:pPr marL="285750" indent="-28575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Valid subset of options: </a:t>
            </a:r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args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],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C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args,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D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dir,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E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dpi,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H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factor,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M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args,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Q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args,S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. See the </a:t>
            </a:r>
            <a:r>
              <a:rPr lang="en-US" altLang="zh-TW" dirty="0" err="1">
                <a:solidFill>
                  <a:srgbClr val="C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psconvert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rPr>
              <a:t> documentation for details on these options</a:t>
            </a:r>
          </a:p>
          <a:p>
            <a:pPr marL="285750" indent="-28575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Nota</a:t>
            </a:r>
            <a:r>
              <a:rPr lang="zh-TW" altLang="en-US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bene:</a:t>
            </a:r>
            <a:r>
              <a:rPr lang="zh-TW" altLang="en-US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在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begin</a:t>
            </a:r>
            <a:r>
              <a:rPr lang="zh-TW" altLang="en-US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模組指令中使用</a:t>
            </a:r>
            <a:r>
              <a:rPr lang="en-US" altLang="zh-TW" i="1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pscomvert</a:t>
            </a:r>
            <a:r>
              <a:rPr lang="zh-TW" altLang="en-US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的參數，不用加</a:t>
            </a:r>
            <a:r>
              <a:rPr lang="en-US" altLang="zh-TW" i="1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”-”</a:t>
            </a:r>
            <a:endParaRPr lang="zh-TW" altLang="en-US" i="1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484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7802563" y="6594475"/>
            <a:ext cx="2423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66FFFF"/>
                </a:solidFill>
                <a:latin typeface="PLATSCH" pitchFamily="2" charset="0"/>
              </a:defRPr>
            </a:lvl1pPr>
            <a:lvl2pPr marL="742950" indent="-285750">
              <a:defRPr sz="2000">
                <a:solidFill>
                  <a:srgbClr val="66FFFF"/>
                </a:solidFill>
                <a:latin typeface="PLATSCH" pitchFamily="2" charset="0"/>
              </a:defRPr>
            </a:lvl2pPr>
            <a:lvl3pPr marL="1143000" indent="-228600">
              <a:defRPr sz="2000">
                <a:solidFill>
                  <a:srgbClr val="66FFFF"/>
                </a:solidFill>
                <a:latin typeface="PLATSCH" pitchFamily="2" charset="0"/>
              </a:defRPr>
            </a:lvl3pPr>
            <a:lvl4pPr marL="1600200" indent="-228600">
              <a:defRPr sz="2000">
                <a:solidFill>
                  <a:srgbClr val="66FFFF"/>
                </a:solidFill>
                <a:latin typeface="PLATSCH" pitchFamily="2" charset="0"/>
              </a:defRPr>
            </a:lvl4pPr>
            <a:lvl5pPr marL="2057400" indent="-228600">
              <a:defRPr sz="2000">
                <a:solidFill>
                  <a:srgbClr val="66FFFF"/>
                </a:solidFill>
                <a:latin typeface="PLATSCH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FFFF"/>
                </a:solidFill>
                <a:latin typeface="PLATSCH" pitchFamily="2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>
                <a:solidFill>
                  <a:srgbClr val="FF3399"/>
                </a:solidFill>
                <a:ea typeface="新細明體" pitchFamily="18" charset="-120"/>
              </a:rPr>
              <a:t> 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135560" y="863146"/>
            <a:ext cx="5961451" cy="760578"/>
            <a:chOff x="1730591" y="1373880"/>
            <a:chExt cx="4696369" cy="760578"/>
          </a:xfrm>
        </p:grpSpPr>
        <p:sp>
          <p:nvSpPr>
            <p:cNvPr id="10" name="矩形 9"/>
            <p:cNvSpPr/>
            <p:nvPr/>
          </p:nvSpPr>
          <p:spPr bwMode="auto">
            <a:xfrm>
              <a:off x="1730591" y="1373880"/>
              <a:ext cx="4696369" cy="7605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839626" y="1373880"/>
              <a:ext cx="44520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dirty="0">
                  <a:solidFill>
                    <a:srgbClr val="C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echo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Convert PS files to raster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REM</a:t>
              </a:r>
              <a:r>
                <a:rPr lang="en-US" altLang="zh-TW" sz="2000" dirty="0">
                  <a:solidFill>
                    <a:srgbClr val="C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gmt psconvert </a:t>
              </a:r>
              <a:r>
                <a:rPr lang="en-US" altLang="zh-TW" sz="2000" dirty="0">
                  <a:solidFill>
                    <a:srgbClr val="00B05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%prefix%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-T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t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–A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0.5i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–E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400</a:t>
              </a:r>
              <a:endParaRPr lang="zh-TW" altLang="en-US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373293" y="1787296"/>
            <a:ext cx="11445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b="1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j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b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 </a:t>
            </a:r>
            <a:r>
              <a:rPr lang="en-US" altLang="zh-TW" b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+m</a:t>
            </a:r>
            <a:r>
              <a:rPr lang="en-US" altLang="zh-TW" b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</a:t>
            </a:r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圖檔格式，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向量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或矢量格式和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格式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): Append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+m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in order to get a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monochrome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(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grayscale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 image. 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2" t="12066" r="9420" b="12450"/>
          <a:stretch/>
        </p:blipFill>
        <p:spPr>
          <a:xfrm>
            <a:off x="1012435" y="2595701"/>
            <a:ext cx="1496373" cy="1068837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037374" y="136476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9pPr>
          </a:lstStyle>
          <a:p>
            <a:pPr>
              <a:defRPr/>
            </a:pPr>
            <a:r>
              <a:rPr lang="en-US" altLang="zh-TW" sz="2600" kern="0" dirty="0">
                <a:solidFill>
                  <a:srgbClr val="000000"/>
                </a:solidFill>
                <a:latin typeface="Lucida Calligraphy" pitchFamily="66" charset="0"/>
                <a:ea typeface="新細明體" charset="-120"/>
              </a:rPr>
              <a:t>p</a:t>
            </a:r>
            <a:r>
              <a:rPr lang="en-US" altLang="zh-TW" sz="2600" kern="0" dirty="0" err="1">
                <a:solidFill>
                  <a:srgbClr val="000000"/>
                </a:solidFill>
                <a:latin typeface="Lucida Calligraphy" pitchFamily="66" charset="0"/>
                <a:ea typeface="新細明體" charset="-120"/>
              </a:rPr>
              <a:t>sconvert</a:t>
            </a:r>
            <a:r>
              <a:rPr lang="en-US" altLang="zh-TW" sz="2600" kern="0" dirty="0">
                <a:solidFill>
                  <a:srgbClr val="000000"/>
                </a:solidFill>
                <a:latin typeface="Lucida Calligraphy" pitchFamily="66" charset="0"/>
                <a:ea typeface="新細明體" charset="-120"/>
              </a:rPr>
              <a:t> (</a:t>
            </a:r>
            <a:r>
              <a:rPr lang="zh-TW" altLang="en-US" sz="26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2600" kern="0" dirty="0">
                <a:solidFill>
                  <a:srgbClr val="000000"/>
                </a:solidFill>
                <a:latin typeface="Lucida Calligraphy" pitchFamily="66" charset="0"/>
                <a:ea typeface="新細明體" charset="-120"/>
              </a:rPr>
              <a:t>ps</a:t>
            </a:r>
            <a:r>
              <a:rPr lang="zh-TW" altLang="en-US" sz="26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檔轉換成其它圖檔格式</a:t>
            </a:r>
            <a:r>
              <a:rPr lang="en-US" altLang="zh-TW" sz="2600" kern="0" dirty="0">
                <a:solidFill>
                  <a:srgbClr val="000000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24000" y="-180164"/>
            <a:ext cx="236622" cy="36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42830" tIns="19044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zh-TW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0899" y="3981238"/>
            <a:ext cx="1125020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-A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</a:t>
            </a:r>
            <a:r>
              <a:rPr lang="en-US" altLang="zh-TW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paint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</a:t>
            </a:r>
            <a:r>
              <a:rPr lang="en-US" altLang="zh-TW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margins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][+n][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+p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[pen]][+r][+s[m]|</a:t>
            </a:r>
            <a:r>
              <a:rPr lang="en-US" altLang="zh-TW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Swidth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[u]</a:t>
            </a: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height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[u]][+u]: Adjust the </a:t>
            </a:r>
            <a:r>
              <a:rPr lang="en-US" altLang="zh-TW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BoundingBox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(</a:t>
            </a:r>
            <a:r>
              <a:rPr lang="zh-TW" altLang="en-US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定界框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整數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&amp; </a:t>
            </a:r>
            <a:r>
              <a:rPr lang="en-US" altLang="zh-TW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HiResBoundingBox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(</a:t>
            </a:r>
            <a:r>
              <a:rPr lang="zh-TW" altLang="en-US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定界框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</a:t>
            </a:r>
            <a:r>
              <a:rPr lang="zh-TW" altLang="en-US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小數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to the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minimum required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by the image content (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調整定界框邊界至最貼齊圖形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). 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b="1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</a:t>
            </a:r>
            <a:r>
              <a:rPr lang="en-US" altLang="zh-TW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resolution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 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Set </a:t>
            </a:r>
            <a:r>
              <a:rPr lang="en-US" altLang="zh-TW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raster (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點陣圖</a:t>
            </a:r>
            <a:r>
              <a:rPr lang="en-US" altLang="zh-TW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resolution in </a:t>
            </a:r>
            <a:r>
              <a:rPr lang="en-US" altLang="zh-TW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dpi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[default = </a:t>
            </a:r>
            <a:r>
              <a:rPr lang="en-US" altLang="zh-TW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720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for </a:t>
            </a:r>
            <a:r>
              <a:rPr lang="en-US" altLang="zh-TW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PDF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</a:t>
            </a:r>
            <a:r>
              <a:rPr lang="en-US" altLang="zh-TW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300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for others]. Limited </a:t>
            </a:r>
            <a:r>
              <a:rPr lang="en-US" altLang="zh-TW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pixel dimension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a </a:t>
            </a:r>
            <a:r>
              <a:rPr lang="en-US" altLang="zh-TW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raster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to be less than or equal to 65536.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</a:t>
            </a:r>
            <a:r>
              <a:rPr lang="en-US" altLang="zh-TW" b="1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</a:t>
            </a:r>
            <a:r>
              <a:rPr lang="en-US" altLang="zh-TW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ghost_path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Full path to your </a:t>
            </a:r>
            <a:r>
              <a:rPr lang="en-US" altLang="zh-TW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Ghostscript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executable. (GMT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安裝時若勾選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GHOSTSCRIPT</a:t>
            </a:r>
            <a:r>
              <a:rPr lang="zh-TW" altLang="en-US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則</a:t>
            </a:r>
            <a:r>
              <a:rPr lang="en-US" altLang="zh-TW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psconvert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會使用</a:t>
            </a:r>
            <a:r>
              <a:rPr lang="en-US" altLang="zh-TW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C:\programs\gmt6\bin\gswin64c.exe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程式將</a:t>
            </a:r>
            <a:r>
              <a:rPr lang="en-US" altLang="zh-TW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ps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檔轉成其它圖檔格式。另外用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gs950w64.exe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安裝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ghostscript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，其預設路徑為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C:\Program Files\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\gs9.50\bin</a:t>
            </a:r>
            <a:endParaRPr lang="zh-TW" altLang="en-US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974" y="2297702"/>
            <a:ext cx="6264696" cy="14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4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886534" y="1412422"/>
            <a:ext cx="10723264" cy="1323438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000">
              <a:solidFill>
                <a:srgbClr val="66FFFF"/>
              </a:solidFill>
              <a:latin typeface="PLATSCH" pitchFamily="2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179888" y="149475"/>
            <a:ext cx="7761050" cy="64611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 </a:t>
            </a:r>
            <a:r>
              <a:rPr lang="en-US" altLang="zh-TW" sz="2600" dirty="0" err="1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gmt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 </a:t>
            </a:r>
            <a:r>
              <a:rPr lang="en-US" altLang="zh-TW" sz="2600" dirty="0" err="1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basemap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 (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繪製底圖</a:t>
            </a:r>
            <a:r>
              <a:rPr lang="en-US" altLang="zh-TW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38574" y="802398"/>
            <a:ext cx="48821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Plot PostScript base maps</a:t>
            </a:r>
            <a:endParaRPr lang="zh-TW" altLang="en-US" sz="2000" dirty="0">
              <a:solidFill>
                <a:srgbClr val="000000"/>
              </a:solidFill>
              <a:latin typeface="Comic Sans MS" panose="030F0702030302020204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3852" y="1425015"/>
            <a:ext cx="108597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i="1" kern="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basemap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i="1" kern="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J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parameters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</a:t>
            </a:r>
            <a:r>
              <a:rPr lang="en-US" altLang="zh-TW" sz="2000" i="1" kern="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west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/east/south/north[/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zmin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zmax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][+r][+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uunit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[ -A[file]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-B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p|s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]parameters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Fbox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Jz|Zparameters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Lscalebar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-U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[stamp]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Trose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Tmag_rose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-V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[level]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-X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a|c|f|r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xshift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[u]]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-Y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a|c|f|r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yshift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[u]]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fflags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pflags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ttransp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--PAR=value ]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4138574" y="3005395"/>
            <a:ext cx="7615062" cy="1011801"/>
            <a:chOff x="2599271" y="4186653"/>
            <a:chExt cx="6192688" cy="1152127"/>
          </a:xfrm>
        </p:grpSpPr>
        <p:sp>
          <p:nvSpPr>
            <p:cNvPr id="7" name="矩形 6"/>
            <p:cNvSpPr/>
            <p:nvPr/>
          </p:nvSpPr>
          <p:spPr bwMode="auto">
            <a:xfrm>
              <a:off x="2599271" y="4186653"/>
              <a:ext cx="6192688" cy="11521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3554" y="4314756"/>
              <a:ext cx="6024121" cy="806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basemap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-Jm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121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/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23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/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1.2i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-R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118.5/123.5/20/26.5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-B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a2f1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-U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/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-0.5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/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-1.7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/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"</a:t>
              </a:r>
              <a:r>
                <a:rPr lang="en-US" altLang="zh-TW" sz="20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Geodesy and Remote Sensing Lab, NTU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"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-V </a:t>
              </a: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" t="14301" r="3940" b="650"/>
          <a:stretch/>
        </p:blipFill>
        <p:spPr>
          <a:xfrm>
            <a:off x="801384" y="2887474"/>
            <a:ext cx="2866489" cy="36854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12792" y="4274137"/>
            <a:ext cx="77970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i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Nota bene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 space between the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option flag (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選項旗標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&amp; the associated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arguments (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命令後面所輸入的字串參數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選頂和参數之間不能有空格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</a:p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pasemap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的繪製圖框功能可以用其模組指令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coast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，定義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-J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和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-B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相同的選頂及參數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取代</a:t>
            </a:r>
            <a:endParaRPr lang="zh-TW" altLang="en-US" sz="2800" i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909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" t="15412" r="6798" b="651"/>
          <a:stretch/>
        </p:blipFill>
        <p:spPr>
          <a:xfrm>
            <a:off x="1122106" y="1201455"/>
            <a:ext cx="4109798" cy="5379199"/>
          </a:xfrm>
          <a:prstGeom prst="rect">
            <a:avLst/>
          </a:prstGeom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75520" y="406624"/>
            <a:ext cx="3456384" cy="64611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Lect02A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5633306" y="1201455"/>
            <a:ext cx="6120329" cy="1193045"/>
            <a:chOff x="4189071" y="348411"/>
            <a:chExt cx="4662912" cy="1193045"/>
          </a:xfrm>
        </p:grpSpPr>
        <p:sp>
          <p:nvSpPr>
            <p:cNvPr id="7" name="矩形 6"/>
            <p:cNvSpPr/>
            <p:nvPr/>
          </p:nvSpPr>
          <p:spPr bwMode="auto">
            <a:xfrm>
              <a:off x="4189071" y="348411"/>
              <a:ext cx="4536504" cy="11930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342803" y="463025"/>
              <a:ext cx="450918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basemap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-Jm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121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/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23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/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1.2i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-R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118.5/123.5/20/26.5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-B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a2f1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-U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/-0.1i/-0.5i/"</a:t>
              </a:r>
              <a:r>
                <a:rPr lang="en-US" altLang="zh-TW" sz="2000" dirty="0"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Geodesy and Remote Sensing Lab, NTU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"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5537771" y="2821492"/>
            <a:ext cx="58048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-Jm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1.2i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Mercator map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with scale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1.2 inch/degree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along equator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-B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a2f1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Set map boundary intervals.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is used to specify the annotation and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major tick spacing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for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minor tick spacing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設定地圖框標注和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/-0.5/-1.7/"Geodesy and Remote Sensing Lab, NTU"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Draw GMT time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stamp logo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on plot. Using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quotation marks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雙引號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“ “)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 quote the string</a:t>
            </a:r>
            <a:endParaRPr lang="zh-TW" altLang="en-US" sz="2800" i="1" dirty="0">
              <a:solidFill>
                <a:srgbClr val="FF9933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9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576" y="188641"/>
            <a:ext cx="7772400" cy="646113"/>
          </a:xfrm>
        </p:spPr>
        <p:txBody>
          <a:bodyPr/>
          <a:lstStyle/>
          <a:p>
            <a:r>
              <a:rPr lang="en-US" altLang="zh-TW" sz="2600" dirty="0" err="1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Grdgradient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 (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從網格檔計算方向導數或梯度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8" y="2941653"/>
            <a:ext cx="7763904" cy="1813514"/>
          </a:xfrm>
          <a:prstGeom prst="rect">
            <a:avLst/>
          </a:prstGeom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842482" y="4832010"/>
            <a:ext cx="98255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To make a file for </a:t>
            </a:r>
            <a:r>
              <a:rPr lang="en-US" altLang="zh-TW" sz="1800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illuminating</a:t>
            </a:r>
            <a:r>
              <a:rPr lang="en-US" altLang="zh-TW" sz="18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 the data in geoid.nc using </a:t>
            </a:r>
            <a:r>
              <a:rPr lang="en-US" altLang="zh-TW" sz="1800" dirty="0" err="1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exp</a:t>
            </a:r>
            <a:r>
              <a:rPr lang="en-US" altLang="zh-TW" sz="18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-normalized gradients </a:t>
            </a:r>
            <a:r>
              <a:rPr lang="en-US" altLang="zh-TW" sz="1800" dirty="0">
                <a:solidFill>
                  <a:srgbClr val="0000FF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in the range [-0.6,0.6] </a:t>
            </a:r>
            <a:r>
              <a:rPr lang="en-US" altLang="zh-TW" sz="18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imitating </a:t>
            </a:r>
            <a:r>
              <a:rPr lang="en-US" altLang="zh-TW" sz="1800" dirty="0">
                <a:solidFill>
                  <a:srgbClr val="FF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light sources </a:t>
            </a:r>
            <a:r>
              <a:rPr lang="en-US" altLang="zh-TW" sz="18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in the </a:t>
            </a:r>
            <a:r>
              <a:rPr lang="en-US" altLang="zh-TW" sz="1800" dirty="0">
                <a:solidFill>
                  <a:srgbClr val="FF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north</a:t>
            </a:r>
            <a:r>
              <a:rPr lang="en-US" altLang="zh-TW" sz="18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 and </a:t>
            </a:r>
            <a:r>
              <a:rPr lang="en-US" altLang="zh-TW" sz="1800" dirty="0">
                <a:solidFill>
                  <a:srgbClr val="FF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west</a:t>
            </a:r>
            <a:r>
              <a:rPr lang="en-US" altLang="zh-TW" sz="18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 directions:</a:t>
            </a:r>
            <a:endParaRPr lang="zh-TW" altLang="en-US" sz="1800" dirty="0">
              <a:solidFill>
                <a:srgbClr val="000000"/>
              </a:solidFill>
              <a:latin typeface="Comic Sans MS" panose="030F0702030302020204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926521" y="5568728"/>
            <a:ext cx="7993062" cy="412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hlink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9933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99FF33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fr-FR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gmt grdgradient </a:t>
            </a:r>
            <a:r>
              <a:rPr lang="fr-FR" altLang="zh-TW" sz="2000" kern="0" dirty="0">
                <a:solidFill>
                  <a:srgbClr val="3366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geoid.nc</a:t>
            </a:r>
            <a:r>
              <a:rPr lang="fr-FR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fr-FR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-A</a:t>
            </a:r>
            <a:r>
              <a:rPr lang="fr-FR" altLang="zh-TW" sz="2000" kern="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</a:t>
            </a:r>
            <a:r>
              <a:rPr lang="fr-FR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</a:t>
            </a:r>
            <a:r>
              <a:rPr lang="fr-FR" altLang="zh-TW" sz="2000" kern="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270</a:t>
            </a:r>
            <a:r>
              <a:rPr lang="fr-FR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fr-FR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-G</a:t>
            </a:r>
            <a:r>
              <a:rPr lang="fr-FR" altLang="zh-TW" sz="2000" kern="0" dirty="0">
                <a:solidFill>
                  <a:srgbClr val="3366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gradients.nc=nb/a</a:t>
            </a:r>
            <a:r>
              <a:rPr lang="fr-FR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fr-FR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-Ne</a:t>
            </a:r>
            <a:r>
              <a:rPr lang="fr-FR" altLang="zh-TW" sz="2000" kern="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0.6</a:t>
            </a:r>
            <a:r>
              <a:rPr lang="fr-FR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-V</a:t>
            </a:r>
            <a:endParaRPr lang="zh-TW" altLang="en-US" sz="2000" kern="0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2176016" y="6188228"/>
            <a:ext cx="6761495" cy="400110"/>
            <a:chOff x="2404400" y="4837588"/>
            <a:chExt cx="6761495" cy="400110"/>
          </a:xfrm>
        </p:grpSpPr>
        <p:sp>
          <p:nvSpPr>
            <p:cNvPr id="20" name="矩形 19"/>
            <p:cNvSpPr/>
            <p:nvPr/>
          </p:nvSpPr>
          <p:spPr bwMode="auto">
            <a:xfrm>
              <a:off x="2411760" y="4837588"/>
              <a:ext cx="6699158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800" i="1">
                <a:solidFill>
                  <a:srgbClr val="FF9933"/>
                </a:solidFill>
                <a:latin typeface="Times New Roman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404400" y="4837588"/>
              <a:ext cx="67614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 err="1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nb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: GMT netCDF format (8-bit integer, COARDS, CF-1.5)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8014879" y="3041625"/>
            <a:ext cx="3698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-G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輸出檔名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輸出的檔案名稱</a:t>
            </a:r>
            <a:endParaRPr lang="en-US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-A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方位角：光源照射的方位角</a:t>
            </a:r>
          </a:p>
        </p:txBody>
      </p:sp>
      <p:sp>
        <p:nvSpPr>
          <p:cNvPr id="13" name="矩形 12"/>
          <p:cNvSpPr/>
          <p:nvPr/>
        </p:nvSpPr>
        <p:spPr>
          <a:xfrm>
            <a:off x="8188386" y="3824821"/>
            <a:ext cx="3698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-N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正規化光照梯度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振幅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fg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：地理坐標網格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02F4E6D-9C10-4842-A3A5-989AF26288CD}"/>
              </a:ext>
            </a:extLst>
          </p:cNvPr>
          <p:cNvGrpSpPr/>
          <p:nvPr/>
        </p:nvGrpSpPr>
        <p:grpSpPr>
          <a:xfrm>
            <a:off x="732892" y="1339915"/>
            <a:ext cx="9935110" cy="1323439"/>
            <a:chOff x="955497" y="889322"/>
            <a:chExt cx="9935110" cy="1323439"/>
          </a:xfrm>
        </p:grpSpPr>
        <p:sp>
          <p:nvSpPr>
            <p:cNvPr id="12" name="矩形 11"/>
            <p:cNvSpPr/>
            <p:nvPr/>
          </p:nvSpPr>
          <p:spPr bwMode="auto">
            <a:xfrm>
              <a:off x="955497" y="900678"/>
              <a:ext cx="9935110" cy="1312083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55497" y="889322"/>
              <a:ext cx="993511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eaLnBrk="0" fontAlgn="base" hangingPunct="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TW" sz="2000" i="1" kern="0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</a:t>
              </a:r>
              <a:r>
                <a:rPr lang="en-US" altLang="zh-TW" sz="2000" i="1" kern="0" dirty="0" err="1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grdgradient</a:t>
              </a:r>
              <a:r>
                <a:rPr lang="en-US" altLang="zh-TW" sz="2000" i="1" kern="0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000" i="1" kern="0" dirty="0" err="1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in_grdfile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000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sz="2000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</a:t>
              </a:r>
              <a:r>
                <a:rPr lang="en-US" altLang="zh-TW" sz="2000" i="1" kern="0" dirty="0" err="1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out_grdfile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[ </a:t>
              </a:r>
              <a:r>
                <a:rPr lang="en-US" altLang="zh-TW" sz="2000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sz="2000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A</a:t>
              </a:r>
              <a:r>
                <a:rPr lang="en-US" altLang="zh-TW" sz="2000" i="1" kern="0" dirty="0" err="1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azim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[/</a:t>
              </a:r>
              <a:r>
                <a:rPr lang="en-US" altLang="zh-TW" sz="2000" i="1" kern="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azim2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 ] [ -D[a][c][o][n] ] [ -E[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m|s|p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azim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/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elev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[+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aambient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][+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ddiffuse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][+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pspecular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][+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sshine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 ] [ </a:t>
              </a:r>
              <a:r>
                <a:rPr lang="en-US" altLang="zh-TW" sz="2000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-N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[</a:t>
              </a:r>
              <a:r>
                <a:rPr lang="en-US" altLang="zh-TW" sz="2000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e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|</a:t>
              </a:r>
              <a:r>
                <a:rPr lang="en-US" altLang="zh-TW" sz="2000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t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][</a:t>
              </a:r>
              <a:r>
                <a:rPr lang="en-US" altLang="zh-TW" sz="2000" i="1" kern="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amp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][+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ssigma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][+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ooffset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 ] [ -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Qc|r|R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[ -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Rregion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Sslopefile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-V[level] ] [ </a:t>
              </a:r>
              <a:r>
                <a:rPr lang="en-US" altLang="zh-TW" sz="2000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sz="2000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f</a:t>
              </a:r>
              <a:r>
                <a:rPr lang="en-US" altLang="zh-TW" sz="2000" i="1" kern="0" dirty="0" err="1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flags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</a:t>
              </a:r>
              <a:r>
                <a:rPr lang="en-US" altLang="zh-TW" sz="2000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nflags</a:t>
              </a:r>
              <a:r>
                <a:rPr lang="en-US" altLang="zh-TW" sz="2000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--PAR=value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0089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795357" y="361781"/>
            <a:ext cx="3960812" cy="79216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Lecto2A</a:t>
            </a:r>
          </a:p>
        </p:txBody>
      </p:sp>
      <p:sp>
        <p:nvSpPr>
          <p:cNvPr id="274436" name="Text Box 4"/>
          <p:cNvSpPr txBox="1">
            <a:spLocks noChangeArrowheads="1"/>
          </p:cNvSpPr>
          <p:nvPr/>
        </p:nvSpPr>
        <p:spPr bwMode="auto">
          <a:xfrm>
            <a:off x="5327041" y="1821339"/>
            <a:ext cx="6344402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Input grid file</a:t>
            </a:r>
            <a:r>
              <a:rPr lang="en-US" altLang="zh-TW" sz="20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tw_topo500m.nc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2-D grid file from which to compute directional derivative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-A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10/100</a:t>
            </a:r>
            <a:r>
              <a:rPr lang="en-US" altLang="zh-TW" sz="2000" dirty="0">
                <a:solidFill>
                  <a:srgbClr val="99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Azimuthal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direction for a directional derivative </a:t>
            </a:r>
            <a:r>
              <a:rPr lang="en-US" altLang="zh-TW" sz="20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000" kern="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方向導數</a:t>
            </a:r>
            <a:r>
              <a:rPr lang="en-US" altLang="zh-TW" sz="20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). -</a:t>
            </a:r>
            <a:r>
              <a:rPr lang="en-US" altLang="zh-TW" sz="2000" kern="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</a:t>
            </a:r>
            <a:r>
              <a:rPr lang="en-US" altLang="zh-TW" sz="2000" kern="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azim</a:t>
            </a:r>
            <a:r>
              <a:rPr lang="en-US" altLang="zh-TW" sz="2000" kern="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/azim2</a:t>
            </a:r>
            <a:r>
              <a:rPr lang="en-US" altLang="zh-TW" sz="20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is useful for </a:t>
            </a:r>
            <a:r>
              <a:rPr lang="en-US" altLang="zh-TW" sz="20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illuminating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data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with </a:t>
            </a:r>
            <a:r>
              <a:rPr lang="en-US" altLang="zh-TW" sz="2000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two directions of lineated structures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</a:t>
            </a:r>
            <a:r>
              <a:rPr lang="en-US" altLang="zh-TW" sz="200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%int</a:t>
            </a:r>
            <a:r>
              <a:rPr lang="en-US" altLang="zh-TW" sz="20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Name of the output grid file for the directional derivative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-N: Normalization. [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Default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no normalization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.] 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fg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Geographic grids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(dimensions of longitude, latitude) will be converted to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meters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via a “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Flat Earth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” approximation using the current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ellipsoid parameters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.</a:t>
            </a:r>
            <a:endParaRPr lang="en-US" altLang="zh-TW" sz="2000" dirty="0">
              <a:solidFill>
                <a:srgbClr val="0000FF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21" y="1153944"/>
            <a:ext cx="4197883" cy="5534748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5528101" y="757862"/>
            <a:ext cx="5352232" cy="760578"/>
            <a:chOff x="4209584" y="287651"/>
            <a:chExt cx="4754904" cy="760578"/>
          </a:xfrm>
        </p:grpSpPr>
        <p:sp>
          <p:nvSpPr>
            <p:cNvPr id="5" name="矩形 4"/>
            <p:cNvSpPr/>
            <p:nvPr/>
          </p:nvSpPr>
          <p:spPr bwMode="auto">
            <a:xfrm>
              <a:off x="4209584" y="287651"/>
              <a:ext cx="4754904" cy="7605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301036" y="305403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</a:t>
              </a:r>
              <a:r>
                <a:rPr lang="en-US" altLang="zh-TW" sz="2000" dirty="0" err="1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grdgradient</a:t>
              </a:r>
              <a:r>
                <a:rPr lang="en-US" altLang="zh-TW" sz="2000" dirty="0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000" dirty="0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%</a:t>
              </a:r>
              <a:r>
                <a:rPr lang="en-US" altLang="zh-TW" sz="2000" dirty="0" err="1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grd</a:t>
              </a:r>
              <a:r>
                <a:rPr lang="en-US" altLang="zh-TW" sz="2000" dirty="0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%</a:t>
              </a:r>
              <a:r>
                <a:rPr lang="en-US" altLang="zh-TW" sz="2000" dirty="0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-A</a:t>
              </a:r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10/110</a:t>
              </a:r>
              <a:r>
                <a:rPr lang="en-US" altLang="zh-TW" sz="2000" dirty="0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-G</a:t>
              </a:r>
              <a:r>
                <a:rPr lang="en-US" altLang="zh-TW" sz="2000" dirty="0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%</a:t>
              </a:r>
              <a:r>
                <a:rPr lang="en-US" altLang="zh-TW" sz="2000" dirty="0" err="1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int</a:t>
              </a:r>
              <a:r>
                <a:rPr lang="en-US" altLang="zh-TW" sz="2000" dirty="0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%</a:t>
              </a:r>
              <a:r>
                <a:rPr lang="en-US" altLang="zh-TW" sz="2000" dirty="0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-Ne</a:t>
              </a:r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1</a:t>
              </a:r>
              <a:r>
                <a:rPr lang="en-US" altLang="zh-TW" sz="2000" dirty="0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–</a:t>
              </a:r>
              <a:r>
                <a:rPr lang="en-US" altLang="zh-TW" sz="200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fg</a:t>
              </a:r>
              <a:endPara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30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>
          <a:xfrm>
            <a:off x="2207569" y="188640"/>
            <a:ext cx="7879655" cy="576064"/>
          </a:xfrm>
        </p:spPr>
        <p:txBody>
          <a:bodyPr/>
          <a:lstStyle/>
          <a:p>
            <a:r>
              <a:rPr lang="en-US" altLang="zh-TW" sz="28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Normalization –N (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正規化光照梯度</a:t>
            </a:r>
            <a:r>
              <a:rPr lang="en-US" altLang="zh-TW" sz="28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pic>
        <p:nvPicPr>
          <p:cNvPr id="60419" name="Picture 4" descr="gmt2003_ex0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972" y="764704"/>
            <a:ext cx="4861695" cy="594620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20" name="矩形 3"/>
          <p:cNvSpPr>
            <a:spLocks noChangeArrowheads="1"/>
          </p:cNvSpPr>
          <p:nvPr/>
        </p:nvSpPr>
        <p:spPr bwMode="auto">
          <a:xfrm>
            <a:off x="5887092" y="912094"/>
            <a:ext cx="5643936" cy="278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pt-BR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</a:t>
            </a:r>
            <a:r>
              <a:rPr lang="pt-BR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pt-BR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</a:t>
            </a:r>
            <a:r>
              <a:rPr lang="pt-BR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</a:t>
            </a:r>
            <a:r>
              <a:rPr lang="pt-BR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</a:t>
            </a:r>
            <a:r>
              <a:rPr lang="pt-BR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][amp][</a:t>
            </a:r>
            <a:r>
              <a:rPr lang="pt-BR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</a:t>
            </a:r>
            <a:r>
              <a:rPr lang="pt-BR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sigma[</a:t>
            </a:r>
            <a:r>
              <a:rPr lang="pt-BR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</a:t>
            </a:r>
            <a:r>
              <a:rPr lang="pt-BR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offset]]</a:t>
            </a:r>
          </a:p>
          <a:p>
            <a:pPr marL="3960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Actual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gradients g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offset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&amp; scaled to produce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normalized gradients 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gn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with a maximum output magnitude of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amp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.</a:t>
            </a:r>
          </a:p>
          <a:p>
            <a:pPr marL="3960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If amp is not given,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default amp = 1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. If offset is not given, it is set to the average of g. </a:t>
            </a:r>
          </a:p>
          <a:p>
            <a:pPr marL="3960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−N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yields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= amp * (g - offset)/max(abs(g-offset)).</a:t>
            </a:r>
            <a:endParaRPr lang="en-US" altLang="zh-TW" sz="2000" i="1" dirty="0">
              <a:solidFill>
                <a:srgbClr val="FF9933"/>
              </a:solidFill>
              <a:latin typeface="Arial" panose="020B0604020202020204" pitchFamily="34" charset="0"/>
              <a:ea typeface="Arial Unicode MS" pitchFamily="34" charset="-12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0" y="3949917"/>
            <a:ext cx="52055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000" kern="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光照效果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：計算每個點沿著某個方位角的</a:t>
            </a:r>
            <a:r>
              <a:rPr lang="zh-TW" altLang="en-US" sz="2000" kern="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方向梯度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，然後根據每個點的方向梯度的</a:t>
            </a:r>
            <a:r>
              <a:rPr lang="zh-TW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正負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以及</a:t>
            </a:r>
            <a:r>
              <a:rPr lang="zh-TW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振幅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調節該點</a:t>
            </a:r>
            <a:r>
              <a:rPr lang="zh-TW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顏色的亮度值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5762085" y="5340867"/>
            <a:ext cx="53839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向光處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，方向梯度為</a:t>
            </a:r>
            <a:r>
              <a:rPr lang="zh-TW" altLang="en-US" sz="2000" kern="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正值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，增加該點顏色的亮度；對於</a:t>
            </a:r>
            <a:r>
              <a:rPr lang="zh-TW" altLang="en-US" sz="2000" kern="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背陰處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，方向梯度為</a:t>
            </a:r>
            <a:r>
              <a:rPr lang="zh-TW" altLang="en-US" sz="2000" kern="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負值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，則降低該點顏色的亮度。可增強地貌的立體感。</a:t>
            </a:r>
          </a:p>
        </p:txBody>
      </p:sp>
    </p:spTree>
    <p:extLst>
      <p:ext uri="{BB962C8B-B14F-4D97-AF65-F5344CB8AC3E}">
        <p14:creationId xmlns:p14="http://schemas.microsoft.com/office/powerpoint/2010/main" val="270596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55605" y="373663"/>
            <a:ext cx="7772400" cy="648072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pitchFamily="18" charset="-120"/>
              </a:rPr>
              <a:t>GMT commands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641" y="1268939"/>
            <a:ext cx="10941979" cy="507021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gmtset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 Change individual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default parameters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改變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預設参數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TW" sz="20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grdcut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Extract subregion from a grid 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從一網格檔中裁剪出一子區域的網格檔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begin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 </a:t>
            </a:r>
            <a:r>
              <a:rPr lang="fr-FR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Initiate a new GMT modern mode session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初始化一個新的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現代模式腳本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TW" sz="20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grdinfo</a:t>
            </a:r>
            <a:r>
              <a:rPr lang="en-US" altLang="zh-TW" sz="2000" dirty="0"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 Extract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information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from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grids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讀取</a:t>
            </a:r>
            <a:r>
              <a:rPr lang="zh-TW" altLang="zh-TW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網格檔案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資訊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basemap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 Plot PostScript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base maps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繪製地圖底圖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TW" sz="20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grdgradient</a:t>
            </a:r>
            <a:r>
              <a:rPr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 Compute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directional derivative or gradient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from a grid (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從網格檔計算方向導數或梯度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grdimage</a:t>
            </a:r>
            <a:r>
              <a:rPr lang="en-US" altLang="zh-TW" sz="2000" dirty="0"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Project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grids or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images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and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plot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them on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maps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投影網格或影像並繪製至地圖上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coast</a:t>
            </a:r>
            <a:r>
              <a:rPr lang="en-US" altLang="zh-TW" sz="2000" dirty="0"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 Plot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continents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shorelines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rivers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and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borders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on maps 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繪製大陸、海岸線、河流和國界線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colorbar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 Plot a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gray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or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color scale-bar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on maps 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繪製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灰階或彩色之色彩條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zh-TW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psconvert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Convert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[E]PS file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(s) to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formats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GhostScript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利用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ghostscirpt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將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ps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檔轉換成其它圖檔格式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TW" sz="22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2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TW" sz="2800" dirty="0">
              <a:solidFill>
                <a:schemeClr val="tx1"/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2125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>
          <a:xfrm>
            <a:off x="6020656" y="894906"/>
            <a:ext cx="5609691" cy="492674"/>
          </a:xfrm>
        </p:spPr>
        <p:txBody>
          <a:bodyPr/>
          <a:lstStyle/>
          <a:p>
            <a:r>
              <a:rPr lang="en-US" altLang="zh-TW" sz="28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Normalization –N (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正規化光照梯度</a:t>
            </a:r>
            <a:r>
              <a:rPr lang="en-US" altLang="zh-TW" sz="28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pic>
        <p:nvPicPr>
          <p:cNvPr id="60419" name="Picture 4" descr="gmt2003_ex0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232" y="103154"/>
            <a:ext cx="5410037" cy="661686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0420" name="矩形 3"/>
          <p:cNvSpPr>
            <a:spLocks noChangeArrowheads="1"/>
          </p:cNvSpPr>
          <p:nvPr/>
        </p:nvSpPr>
        <p:spPr bwMode="auto">
          <a:xfrm>
            <a:off x="6096000" y="1808110"/>
            <a:ext cx="5534347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zh-TW" sz="2400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pt-BR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</a:t>
            </a:r>
            <a:r>
              <a:rPr lang="pt-BR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pt-BR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</a:t>
            </a:r>
            <a:r>
              <a:rPr lang="pt-BR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</a:t>
            </a:r>
            <a:r>
              <a:rPr lang="pt-BR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</a:t>
            </a:r>
            <a:r>
              <a:rPr lang="pt-BR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][amp][/sigma[/offset]]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zh-TW" sz="2000" dirty="0">
              <a:solidFill>
                <a:srgbClr val="FF9933"/>
              </a:solidFill>
              <a:latin typeface="新細明體" charset="-120"/>
              <a:ea typeface="新細明體" charset="-120"/>
              <a:cs typeface="Arial Unicode MS" pitchFamily="34" charset="-12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Ne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normalizes using a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cumulative Laplace distribution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yielding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= amp * (1.0 -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exp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sqrt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(2) * (g - offset)/ sigma)) where sigma is estimated using the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L1 norm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of (g - offset) if it is not given.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Nt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normalizes using a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cumulative Cauchy distribution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yielding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= (2 * amp / PI) *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atan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( (g - offset)/ sigma) where sigma is estimated using the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L2 norm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of (g - offset) if it is not given</a:t>
            </a:r>
            <a:endParaRPr lang="en-US" altLang="zh-TW" sz="2000" i="1" dirty="0">
              <a:solidFill>
                <a:srgbClr val="FF9933"/>
              </a:solidFill>
              <a:latin typeface="Arial" panose="020B0604020202020204" pitchFamily="34" charset="0"/>
              <a:ea typeface="Arial Unicode MS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278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96858" y="297738"/>
            <a:ext cx="8425184" cy="936625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How the inverse tangent operation works?</a:t>
            </a:r>
            <a:endParaRPr lang="zh-TW" altLang="en-US" sz="2600" dirty="0">
              <a:solidFill>
                <a:schemeClr val="tx1"/>
              </a:solidFill>
              <a:latin typeface="Lucida Calligraphy" pitchFamily="66" charset="0"/>
              <a:ea typeface="新細明體" charset="-120"/>
            </a:endParaRPr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66" y="4183998"/>
            <a:ext cx="889776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2170114" y="1100198"/>
            <a:ext cx="7886327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zh-TW" sz="2000" b="1" dirty="0">
                <a:solidFill>
                  <a:srgbClr val="3333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–N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</a:t>
            </a:r>
            <a:r>
              <a:rPr lang="en-US" altLang="zh-TW" sz="2000" b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</a:t>
            </a:r>
            <a:r>
              <a:rPr lang="en-US" altLang="zh-TW" sz="2000" b="1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|</a:t>
            </a:r>
            <a:r>
              <a:rPr lang="en-US" altLang="zh-TW" sz="2000" b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][</a:t>
            </a:r>
            <a:r>
              <a:rPr lang="en-US" altLang="zh-TW" sz="2000" i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norm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[/</a:t>
            </a:r>
            <a:r>
              <a:rPr lang="en-US" altLang="zh-TW" sz="2000" i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offset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]]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Normalize gradients by 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norm/offset</a:t>
            </a:r>
            <a:r>
              <a:rPr lang="en-US" altLang="zh-TW" sz="2000" i="1" dirty="0">
                <a:solidFill>
                  <a:srgbClr val="66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[= 1/0 by default].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Insert </a:t>
            </a:r>
            <a:r>
              <a:rPr lang="en-US" altLang="zh-TW" sz="2000" b="1" dirty="0">
                <a:solidFill>
                  <a:srgbClr val="99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</a:t>
            </a:r>
            <a:r>
              <a:rPr lang="en-US" altLang="zh-TW" sz="20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to normalize by the </a:t>
            </a:r>
            <a:r>
              <a:rPr lang="en-US" altLang="zh-TW" sz="2000" i="1" dirty="0">
                <a:solidFill>
                  <a:srgbClr val="99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tan</a:t>
            </a:r>
            <a:r>
              <a:rPr lang="en-US" altLang="zh-TW" sz="2000" i="1" baseline="30000" dirty="0">
                <a:solidFill>
                  <a:srgbClr val="99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-1</a:t>
            </a:r>
            <a:r>
              <a:rPr lang="en-US" altLang="zh-TW" sz="2000" i="1" dirty="0">
                <a:solidFill>
                  <a:srgbClr val="99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transformation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Insert </a:t>
            </a:r>
            <a:r>
              <a:rPr lang="en-US" altLang="zh-TW" sz="2000" b="1" dirty="0">
                <a:solidFill>
                  <a:srgbClr val="99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</a:t>
            </a:r>
            <a:r>
              <a:rPr lang="en-US" altLang="zh-TW" sz="2000" b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to normalize by the </a:t>
            </a:r>
            <a:r>
              <a:rPr lang="en-US" altLang="zh-TW" sz="2000" dirty="0">
                <a:solidFill>
                  <a:srgbClr val="99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cumulative Laplace distributio</a:t>
            </a:r>
            <a:r>
              <a:rPr lang="en-US" altLang="zh-TW" sz="2000" dirty="0">
                <a:solidFill>
                  <a:srgbClr val="990000"/>
                </a:solidFill>
                <a:latin typeface="Arial" panose="020B0604020202020204" pitchFamily="34" charset="0"/>
                <a:ea typeface="新細明體" charset="-120"/>
                <a:cs typeface="Arial" panose="020B0604020202020204" pitchFamily="34" charset="0"/>
              </a:rPr>
              <a:t>n</a:t>
            </a:r>
            <a:endParaRPr lang="zh-TW" altLang="en-US" sz="2000" i="1" dirty="0">
              <a:solidFill>
                <a:srgbClr val="FF9933"/>
              </a:solidFill>
              <a:ea typeface="新細明體" charset="-120"/>
            </a:endParaRPr>
          </a:p>
        </p:txBody>
      </p:sp>
      <p:sp>
        <p:nvSpPr>
          <p:cNvPr id="272389" name="Text Box 5"/>
          <p:cNvSpPr txBox="1">
            <a:spLocks noChangeArrowheads="1"/>
          </p:cNvSpPr>
          <p:nvPr/>
        </p:nvSpPr>
        <p:spPr bwMode="auto">
          <a:xfrm>
            <a:off x="815082" y="3168335"/>
            <a:ext cx="1080499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Both </a:t>
            </a: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–Ne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and </a:t>
            </a: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–</a:t>
            </a:r>
            <a:r>
              <a:rPr lang="en-US" altLang="zh-TW" sz="2000" b="1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Nt</a:t>
            </a: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yield well behaved gradients.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Personally, we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prefer to use the </a:t>
            </a:r>
            <a:r>
              <a:rPr lang="en-US" altLang="zh-TW" sz="20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–Ne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option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;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the value of 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norm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is subjective and you may experiment somewhat in the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0.5–5 range.</a:t>
            </a:r>
            <a:endParaRPr lang="zh-TW" altLang="en-US" sz="2000" i="1" dirty="0">
              <a:solidFill>
                <a:srgbClr val="FF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577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47" y="2621701"/>
            <a:ext cx="3096344" cy="4082411"/>
          </a:xfrm>
          <a:prstGeom prst="rect">
            <a:avLst/>
          </a:prstGeom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2153" y="101915"/>
            <a:ext cx="7772400" cy="79216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Lect02A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2387081" y="980728"/>
            <a:ext cx="7165302" cy="577847"/>
            <a:chOff x="863081" y="980727"/>
            <a:chExt cx="7165302" cy="577847"/>
          </a:xfrm>
        </p:grpSpPr>
        <p:sp>
          <p:nvSpPr>
            <p:cNvPr id="11" name="矩形 10"/>
            <p:cNvSpPr/>
            <p:nvPr/>
          </p:nvSpPr>
          <p:spPr bwMode="auto">
            <a:xfrm>
              <a:off x="863081" y="980727"/>
              <a:ext cx="7165302" cy="57784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274436" name="Text Box 4"/>
            <p:cNvSpPr txBox="1">
              <a:spLocks noChangeArrowheads="1"/>
            </p:cNvSpPr>
            <p:nvPr/>
          </p:nvSpPr>
          <p:spPr bwMode="auto">
            <a:xfrm>
              <a:off x="863081" y="1041413"/>
              <a:ext cx="709329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hlink"/>
                  </a:solidFill>
                  <a:latin typeface="PLATSCH" pitchFamily="2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FF9933"/>
                  </a:solidFill>
                  <a:latin typeface="PLATSCH" pitchFamily="2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</a:t>
              </a:r>
              <a:r>
                <a:rPr lang="en-US" altLang="zh-TW" sz="2000" dirty="0" err="1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grdgradient</a:t>
              </a: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lang="en-US" altLang="zh-TW" sz="2000" dirty="0" err="1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grd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–A1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0/110</a:t>
              </a: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-G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tw_topo4.nc.int</a:t>
              </a: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-Ne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</a:t>
              </a: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–</a:t>
              </a:r>
              <a:r>
                <a:rPr lang="en-US" altLang="zh-TW" sz="2000" dirty="0" err="1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fg</a:t>
              </a:r>
              <a:endPara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70563" y="1736195"/>
            <a:ext cx="10787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If you don’t know what </a:t>
            </a:r>
            <a:r>
              <a:rPr lang="en-US" altLang="zh-TW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-N options </a:t>
            </a:r>
            <a:r>
              <a:rPr lang="en-US" altLang="zh-TW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to use to make an intensity file for grdimage or </a:t>
            </a:r>
            <a:r>
              <a:rPr lang="en-US" altLang="zh-TW" sz="20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grdview</a:t>
            </a:r>
            <a:r>
              <a:rPr lang="en-US" altLang="zh-TW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, a good first try is </a:t>
            </a:r>
            <a:r>
              <a:rPr lang="en-US" altLang="zh-TW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-Ne0.6</a:t>
            </a:r>
            <a:r>
              <a:rPr lang="en-US" altLang="zh-TW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.</a:t>
            </a:r>
            <a:endParaRPr lang="zh-TW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371650" y="2554087"/>
            <a:ext cx="1585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200" dirty="0">
                <a:solidFill>
                  <a:srgbClr val="000000"/>
                </a:solidFill>
                <a:latin typeface="Comic Sans MS" panose="030F0702030302020204" pitchFamily="66" charset="0"/>
              </a:rPr>
              <a:t>Please try:</a:t>
            </a:r>
            <a:endParaRPr lang="zh-TW" altLang="en-US" sz="22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13777" y="2560638"/>
            <a:ext cx="3501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-Ne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0.6,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–Ne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0.1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and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–Ne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10   </a:t>
            </a: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endParaRPr lang="zh-TW" altLang="en-US" sz="2800" i="1" dirty="0">
              <a:solidFill>
                <a:srgbClr val="FF9933"/>
              </a:solidFill>
              <a:latin typeface="Times New Roman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" t="15745" r="9491" b="4422"/>
          <a:stretch/>
        </p:blipFill>
        <p:spPr>
          <a:xfrm>
            <a:off x="4878223" y="3101531"/>
            <a:ext cx="2575054" cy="340879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15746" r="7647" b="5458"/>
          <a:stretch/>
        </p:blipFill>
        <p:spPr>
          <a:xfrm>
            <a:off x="7782830" y="3077305"/>
            <a:ext cx="2676262" cy="33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35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6" descr="te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3" y="739739"/>
            <a:ext cx="4492293" cy="5777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260351"/>
            <a:ext cx="7772400" cy="583159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Lect02A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739816" y="881472"/>
            <a:ext cx="6551483" cy="519511"/>
            <a:chOff x="696610" y="996096"/>
            <a:chExt cx="7259766" cy="519511"/>
          </a:xfrm>
        </p:grpSpPr>
        <p:sp>
          <p:nvSpPr>
            <p:cNvPr id="10" name="矩形 9"/>
            <p:cNvSpPr/>
            <p:nvPr/>
          </p:nvSpPr>
          <p:spPr bwMode="auto">
            <a:xfrm>
              <a:off x="696610" y="996096"/>
              <a:ext cx="7259765" cy="519511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274436" name="Text Box 4"/>
            <p:cNvSpPr txBox="1">
              <a:spLocks noChangeArrowheads="1"/>
            </p:cNvSpPr>
            <p:nvPr/>
          </p:nvSpPr>
          <p:spPr bwMode="auto">
            <a:xfrm>
              <a:off x="696611" y="1052513"/>
              <a:ext cx="725976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hlink"/>
                  </a:solidFill>
                  <a:latin typeface="PLATSCH" pitchFamily="2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FF9933"/>
                  </a:solidFill>
                  <a:latin typeface="PLATSCH" pitchFamily="2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</a:t>
              </a:r>
              <a:r>
                <a:rPr lang="en-US" altLang="zh-TW" sz="2000" dirty="0" err="1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grdgradient</a:t>
              </a: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lang="en-US" altLang="zh-TW" sz="2000" dirty="0" err="1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grd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–A1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0/110</a:t>
              </a: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</a:t>
              </a:r>
              <a:r>
                <a:rPr lang="en-US" altLang="zh-TW" sz="2000" dirty="0" err="1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</a:t>
              </a:r>
              <a:r>
                <a:rPr lang="en-US" altLang="zh-TW" sz="2000" dirty="0" err="1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%int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-Ne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</a:t>
              </a: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–</a:t>
              </a:r>
              <a:r>
                <a:rPr lang="en-US" altLang="zh-TW" sz="2000" dirty="0" err="1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fg</a:t>
              </a:r>
              <a:endPara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5303155" y="1602370"/>
            <a:ext cx="1585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200" dirty="0">
                <a:solidFill>
                  <a:srgbClr val="000000"/>
                </a:solidFill>
                <a:latin typeface="Comic Sans MS" panose="030F0702030302020204" pitchFamily="66" charset="0"/>
              </a:rPr>
              <a:t>Please try:</a:t>
            </a:r>
            <a:endParaRPr lang="zh-TW" altLang="en-US" sz="22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91260" y="1595615"/>
            <a:ext cx="3772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-A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270,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–A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110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and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-A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115/205   </a:t>
            </a: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endParaRPr lang="zh-TW" altLang="en-US" sz="2800" i="1" dirty="0">
              <a:solidFill>
                <a:srgbClr val="FF9933"/>
              </a:solidFill>
              <a:latin typeface="Times New Roman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t="16327" r="9652" b="4466"/>
          <a:stretch/>
        </p:blipFill>
        <p:spPr>
          <a:xfrm>
            <a:off x="5143574" y="2252906"/>
            <a:ext cx="2642570" cy="351561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15746" r="9269" b="5458"/>
          <a:stretch/>
        </p:blipFill>
        <p:spPr>
          <a:xfrm>
            <a:off x="7880903" y="2252906"/>
            <a:ext cx="2592287" cy="34081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83801" y="5805264"/>
            <a:ext cx="63848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Detailed, please see: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Horn, B.K.P.,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Hill-Shading and the Reflectance Map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Proceedings of the IEEE, 69(1), 1981,14-47. </a:t>
            </a:r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31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6" y="1205830"/>
            <a:ext cx="11054993" cy="1802286"/>
          </a:xfrm>
          <a:prstGeom prst="rect">
            <a:avLst/>
          </a:prstGeom>
        </p:spPr>
      </p:pic>
      <p:sp>
        <p:nvSpPr>
          <p:cNvPr id="274436" name="Text Box 4"/>
          <p:cNvSpPr txBox="1">
            <a:spLocks noChangeArrowheads="1"/>
          </p:cNvSpPr>
          <p:nvPr/>
        </p:nvSpPr>
        <p:spPr bwMode="auto">
          <a:xfrm>
            <a:off x="4655101" y="4836892"/>
            <a:ext cx="7191910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  <a:r>
              <a:rPr lang="en-US" altLang="zh-TW" sz="200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20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Input grid file,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tw_topo500m.nc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topo_sealand.cpt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cptfile</a:t>
            </a:r>
            <a:endParaRPr lang="en-US" altLang="zh-TW" sz="2000" dirty="0">
              <a:solidFill>
                <a:srgbClr val="0000FF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</a:t>
            </a:r>
            <a:r>
              <a:rPr lang="en-US" altLang="zh-TW" sz="200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%int</a:t>
            </a:r>
            <a:r>
              <a:rPr lang="en-US" altLang="zh-TW" sz="20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intensity file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made from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grdgradient</a:t>
            </a:r>
            <a:endParaRPr lang="en-US" altLang="zh-TW" sz="2000" dirty="0">
              <a:solidFill>
                <a:srgbClr val="0000FF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-V: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Select verbose operation</a:t>
            </a:r>
            <a:endParaRPr lang="en-US" altLang="zh-TW" sz="2000" dirty="0">
              <a:solidFill>
                <a:srgbClr val="0000FF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439817" y="3386379"/>
            <a:ext cx="6769289" cy="538350"/>
            <a:chOff x="4064385" y="321894"/>
            <a:chExt cx="4536504" cy="798605"/>
          </a:xfrm>
        </p:grpSpPr>
        <p:sp>
          <p:nvSpPr>
            <p:cNvPr id="7" name="矩形 6"/>
            <p:cNvSpPr/>
            <p:nvPr/>
          </p:nvSpPr>
          <p:spPr bwMode="auto">
            <a:xfrm>
              <a:off x="4064385" y="321894"/>
              <a:ext cx="4536504" cy="79860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110552" y="321895"/>
              <a:ext cx="4490337" cy="768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grdimage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lang="en-US" altLang="zh-TW" sz="2000" dirty="0" err="1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grd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</a:t>
              </a:r>
              <a:r>
                <a:rPr lang="en-US" altLang="zh-TW" sz="2000" dirty="0" err="1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C</a:t>
              </a:r>
              <a:r>
                <a:rPr lang="en-US" altLang="zh-TW" sz="2000" dirty="0" err="1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topo_sealand.cpt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3333CC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</a:t>
              </a:r>
              <a:r>
                <a:rPr lang="en-US" altLang="zh-TW" sz="2000" dirty="0" err="1">
                  <a:solidFill>
                    <a:srgbClr val="3333CC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I</a:t>
              </a:r>
              <a:r>
                <a:rPr lang="en-US" altLang="zh-TW" sz="2000" dirty="0" err="1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%int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 -V </a:t>
              </a:r>
              <a:endPara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</p:txBody>
        </p:sp>
      </p:grp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7568" y="208751"/>
            <a:ext cx="7772400" cy="64611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grdimage (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投影網格或影像並繪製至地圖上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651287" y="805720"/>
            <a:ext cx="58326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Project and plot grids or images</a:t>
            </a:r>
            <a:endParaRPr lang="zh-TW" altLang="en-US" sz="2000" dirty="0">
              <a:solidFill>
                <a:srgbClr val="000000"/>
              </a:solidFill>
              <a:latin typeface="Comic Sans MS" panose="030F0702030302020204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3853" y="1267437"/>
            <a:ext cx="105515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i="1" kern="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sz="2000" i="1" kern="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grdimage</a:t>
            </a:r>
            <a:r>
              <a:rPr lang="en-US" altLang="zh-TW" sz="2000" i="1" kern="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kern="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grd_z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| </a:t>
            </a:r>
            <a:r>
              <a:rPr lang="en-US" altLang="zh-TW" sz="2000" i="1" kern="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img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| </a:t>
            </a:r>
            <a:r>
              <a:rPr lang="en-US" altLang="zh-TW" sz="2000" i="1" kern="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grd_r</a:t>
            </a:r>
            <a:r>
              <a:rPr lang="en-US" altLang="zh-TW" sz="2000" i="1" kern="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kern="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grd_g</a:t>
            </a:r>
            <a:r>
              <a:rPr lang="en-US" altLang="zh-TW" sz="2000" i="1" kern="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kern="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grd_b</a:t>
            </a:r>
            <a:r>
              <a:rPr lang="en-US" altLang="zh-TW" sz="2000" i="1" kern="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Aout_img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[=driver]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-B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p|s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]parameters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i="1" kern="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cpt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-D[r] ] [ -E[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i|dpi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]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i="1" kern="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J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parameters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Gcolor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[+b|+f]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-I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intensfile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intensity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modifiers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] [ -M ] [ -N ] [ -Q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Rwest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/east/south/north[/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zmin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zmax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][+r][+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uunit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] [ -U[stamp] ] [ -V[level] ] [ -X[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a|c|f|r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xshift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[u]] ] [ -Y[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a|c|f|r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yshift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[u]]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fflags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nflags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pflags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tr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--PAR=value ]</a:t>
            </a: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881961" y="4209698"/>
            <a:ext cx="48821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Change cpt file using topo_relief.cpt</a:t>
            </a:r>
            <a:endParaRPr lang="zh-TW" altLang="en-US" sz="2000" dirty="0">
              <a:solidFill>
                <a:srgbClr val="000000"/>
              </a:solidFill>
              <a:latin typeface="Comic Sans MS" panose="030F0702030302020204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10" y="3103618"/>
            <a:ext cx="2717836" cy="35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7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818" y="293186"/>
            <a:ext cx="7772400" cy="64611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grdimage (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投影網格或影像並繪製至地圖上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83578" y="2929442"/>
            <a:ext cx="10616629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solidFill>
                  <a:srgbClr val="3366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grd_z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輸入網格資料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): grdimage reads one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2-D grid file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&amp; produces a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gray-shaded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(or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colored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map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by plotting rectangles centered on each grid node and assigning them a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gray-shade (or color)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based on the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z-value</a:t>
            </a:r>
          </a:p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</a:t>
            </a:r>
            <a:r>
              <a:rPr lang="en-US" altLang="zh-TW" sz="2000" b="1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</a:t>
            </a:r>
            <a:r>
              <a:rPr lang="en-US" altLang="zh-TW" sz="20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cpt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給定色階檔</a:t>
            </a:r>
            <a:endParaRPr lang="en-US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-I[</a:t>
            </a: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intensfile</a:t>
            </a:r>
            <a:r>
              <a:rPr lang="en-US" altLang="zh-TW" sz="20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|</a:t>
            </a:r>
            <a:r>
              <a:rPr lang="en-US" altLang="zh-TW" sz="20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intensity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 (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給定由</a:t>
            </a:r>
            <a:r>
              <a:rPr lang="en-US" altLang="zh-TW" sz="20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grdgradient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指令製作之光照强度檔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): Illumination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may be added by providing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 file with intensities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 the (-1,+1) range</a:t>
            </a:r>
          </a:p>
          <a:p>
            <a:pPr marL="342900" indent="-342900" eaLnBrk="0" fontAlgn="base" hangingPunct="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If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 argument is given: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Derive an intensity grid from the </a:t>
            </a:r>
            <a:r>
              <a:rPr lang="en-US" altLang="zh-TW" sz="2000" kern="0" dirty="0">
                <a:solidFill>
                  <a:srgbClr val="3366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input data grid </a:t>
            </a:r>
            <a:r>
              <a:rPr lang="en-US" altLang="zh-TW" sz="2000" kern="0" dirty="0" err="1">
                <a:solidFill>
                  <a:srgbClr val="3366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grd_z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via a call to </a:t>
            </a:r>
            <a:r>
              <a:rPr lang="en-US" altLang="zh-TW" sz="2000" kern="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grdgradient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using the arguments </a:t>
            </a:r>
            <a:r>
              <a:rPr lang="en-US" altLang="zh-TW" sz="2000" kern="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-A-45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and </a:t>
            </a:r>
            <a:r>
              <a:rPr lang="en-US" altLang="zh-TW" sz="2000" kern="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-Nt1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for that module. </a:t>
            </a:r>
          </a:p>
          <a:p>
            <a:pPr marL="342900" indent="-342900" eaLnBrk="0" fontAlgn="base" hangingPunct="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Default is no illumination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</a:t>
            </a:r>
            <a:r>
              <a:rPr lang="zh-TW" altLang="en-US" sz="20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預設值無光照效果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endParaRPr lang="zh-TW" altLang="en-US" sz="2000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91792" y="1195285"/>
            <a:ext cx="10948827" cy="144517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000">
              <a:solidFill>
                <a:srgbClr val="66FFFF"/>
              </a:solidFill>
              <a:latin typeface="PLATSCH" pitchFamily="2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1793" y="1195285"/>
            <a:ext cx="108084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i="1" kern="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sz="2000" i="1" kern="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grdimage</a:t>
            </a:r>
            <a:r>
              <a:rPr lang="en-US" altLang="zh-TW" sz="2000" i="1" kern="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kern="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grd_z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| </a:t>
            </a:r>
            <a:r>
              <a:rPr lang="en-US" altLang="zh-TW" sz="2000" i="1" kern="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img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| </a:t>
            </a:r>
            <a:r>
              <a:rPr lang="en-US" altLang="zh-TW" sz="2000" i="1" kern="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grd_r</a:t>
            </a:r>
            <a:r>
              <a:rPr lang="en-US" altLang="zh-TW" sz="2000" i="1" kern="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kern="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grd_g</a:t>
            </a:r>
            <a:r>
              <a:rPr lang="en-US" altLang="zh-TW" sz="2000" i="1" kern="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kern="0" dirty="0" err="1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grd_b</a:t>
            </a:r>
            <a:r>
              <a:rPr lang="en-US" altLang="zh-TW" sz="2000" i="1" kern="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Aout_img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[=driver] ] [ -B[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p|s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]parameters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i="1" kern="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cpt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-D[r] ] [ -E[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i|dpi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]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Jparameters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Gcolor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[+b|+f]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-I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intensfile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intensity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modifiers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] [ -M ] [ -N ] [ -Q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Rwest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/east/south/north[/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zmin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zmax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][+r][+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uunit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] [ -U[stamp] ] [ -V[level] ] [ -X[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a|c|f|r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xshift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[u]] ] [ -Y[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a|c|f|r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yshift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[u]]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fflags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nflags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pflags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tr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--PAR=value ]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 bwMode="auto">
          <a:xfrm>
            <a:off x="4342147" y="4725145"/>
            <a:ext cx="5938875" cy="1881785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TW" altLang="en-US" sz="2000" kern="0">
              <a:solidFill>
                <a:srgbClr val="66FFFF"/>
              </a:solidFill>
              <a:latin typeface="PLATSCH" pitchFamily="2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50" y="3647168"/>
            <a:ext cx="2359025" cy="31599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82" y="246211"/>
            <a:ext cx="2374133" cy="3182789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638736" y="4254512"/>
            <a:ext cx="5400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Open and run tut_16.bat or tut_16.sh </a:t>
            </a:r>
            <a:endParaRPr lang="zh-TW" altLang="en-US" sz="2000" dirty="0">
              <a:solidFill>
                <a:srgbClr val="000000"/>
              </a:solidFill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97050" y="4852603"/>
            <a:ext cx="58839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begin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GMT_tut_16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makecpt</a:t>
            </a: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Crainbow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-T1000/5000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grdgradient</a:t>
            </a: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tut_relief.nc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-Ne0.8 -A100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</a:t>
            </a:r>
            <a:r>
              <a:rPr lang="en-US" altLang="zh-TW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-G</a:t>
            </a:r>
            <a:r>
              <a:rPr lang="en-US" altLang="zh-TW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us_i.nc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grdimage</a:t>
            </a: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tut_relief.nc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-I</a:t>
            </a:r>
            <a:r>
              <a:rPr lang="en-US" altLang="zh-TW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us_i.nc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-JM6i -B -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BWSnE</a:t>
            </a:r>
            <a:endParaRPr lang="en-US" altLang="zh-TW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colorbar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-DJTC -I0.4 -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Bxa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By+lm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end</a:t>
            </a:r>
            <a:endParaRPr lang="zh-TW" altLang="en-US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049458" y="860066"/>
            <a:ext cx="7406227" cy="2364931"/>
            <a:chOff x="2763242" y="674892"/>
            <a:chExt cx="5993779" cy="2364931"/>
          </a:xfrm>
        </p:grpSpPr>
        <p:sp>
          <p:nvSpPr>
            <p:cNvPr id="15" name="矩形 14"/>
            <p:cNvSpPr/>
            <p:nvPr/>
          </p:nvSpPr>
          <p:spPr bwMode="auto">
            <a:xfrm>
              <a:off x="2763242" y="674892"/>
              <a:ext cx="5993779" cy="209798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73050" y="731499"/>
              <a:ext cx="5883971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set </a:t>
              </a:r>
              <a:r>
                <a:rPr lang="en-US" altLang="zh-TW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GMT_DATA_SERVER_LIMIT</a:t>
              </a: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REM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gmt </a:t>
              </a:r>
              <a:r>
                <a:rPr lang="en-US" altLang="zh-TW" dirty="0" err="1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grdcut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@</a:t>
              </a:r>
              <a:r>
                <a:rPr lang="en-US" altLang="zh-TW" dirty="0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earth_relief_30s </a:t>
              </a: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-R-108/-103/35/40 </a:t>
              </a:r>
              <a:r>
                <a:rPr lang="en-US" altLang="zh-TW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-G</a:t>
              </a:r>
              <a:r>
                <a:rPr lang="en-US" altLang="zh-TW" dirty="0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tut_relief.nc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begin </a:t>
              </a: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GMT_tut_15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 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</a:t>
              </a:r>
              <a:r>
                <a:rPr lang="en-US" altLang="zh-TW" dirty="0" err="1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makecpt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C</a:t>
              </a:r>
              <a:r>
                <a:rPr lang="en-US" altLang="zh-TW" dirty="0" err="1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rainbow</a:t>
              </a: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-T1000/5000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 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</a:t>
              </a:r>
              <a:r>
                <a:rPr lang="en-US" altLang="zh-TW" dirty="0" err="1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grdimage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@</a:t>
              </a:r>
              <a:r>
                <a:rPr lang="en-US" altLang="zh-TW" dirty="0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tut_relief.nc </a:t>
              </a: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-JM6i -B -</a:t>
              </a:r>
              <a:r>
                <a:rPr lang="en-US" altLang="zh-TW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BWSnE</a:t>
              </a:r>
              <a:endPara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 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colorbar </a:t>
              </a: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-DJTC -I0.4 -</a:t>
              </a:r>
              <a:r>
                <a:rPr lang="en-US" altLang="zh-TW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Bxa</a:t>
              </a: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-</a:t>
              </a:r>
              <a:r>
                <a:rPr lang="en-US" altLang="zh-TW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By+lm</a:t>
              </a: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end </a:t>
              </a:r>
              <a:endParaRPr lang="zh-TW" altLang="en-US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477254" y="288205"/>
            <a:ext cx="54006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Open and run tut_15.bat or tut_15.sh </a:t>
            </a:r>
            <a:endParaRPr lang="zh-TW" altLang="en-US" sz="2000" dirty="0">
              <a:solidFill>
                <a:srgbClr val="000000"/>
              </a:solidFill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42271" y="3227053"/>
            <a:ext cx="73134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@earth_relief_30s: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30 arc second global relief (SRTM30+) (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會</a:t>
            </a:r>
            <a:r>
              <a:rPr lang="zh-TW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自動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從伺服器上</a:t>
            </a:r>
            <a:r>
              <a:rPr lang="zh-TW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下載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該資料檔案，並保存到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的快取預設目錄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en-US" altLang="zh-TW" sz="2000" kern="0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1898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536" y="105379"/>
            <a:ext cx="7772400" cy="719138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Color Palette Tables: cpt-file (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色階檔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 </a:t>
            </a:r>
            <a:endParaRPr lang="zh-TW" altLang="en-US" sz="2600" dirty="0">
              <a:solidFill>
                <a:schemeClr val="tx1"/>
              </a:solidFill>
              <a:latin typeface="Lucida Calligraphy" pitchFamily="66" charset="0"/>
              <a:ea typeface="新細明體" charset="-12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433" y="1010430"/>
            <a:ext cx="10900882" cy="5523933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Color palette Tables (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cpt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-file): Colored images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or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shaded reliefs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need to be told what colors to use and over what </a:t>
            </a:r>
            <a:r>
              <a:rPr lang="en-US" altLang="zh-TW" sz="2000" i="1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z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-range each color applies.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CPTs can be created in any number of ways. GMT provides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two mechanisms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(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製作色階檔，將在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Lecture 03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介紹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1. </a:t>
            </a: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makecpt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Create simple,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linear color tables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given a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built-in master color table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and the desired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z-values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at color boundaries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2.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grd2cpt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Create color tables based on a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master CPT color table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and the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histogram-equalized distribution of z-values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 a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gridded data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file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Color model</a:t>
            </a: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RGB</a:t>
            </a: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</a:t>
            </a: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Red, Green, Blue</a:t>
            </a: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system or in the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HSV</a:t>
            </a: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system (</a:t>
            </a: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Hue, Saturation, Value,</a:t>
            </a:r>
            <a:r>
              <a:rPr lang="zh-TW" altLang="en-US" sz="2000" dirty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色相、飽和度、明度</a:t>
            </a: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parameter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COLOR_MODEL (COLOR_MODEL</a:t>
            </a: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none</a:t>
            </a: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in the </a:t>
            </a:r>
            <a:r>
              <a:rPr lang="en-US" altLang="zh-TW" sz="20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gmt.conf</a:t>
            </a: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file must be set accordingly.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Cpt-file for RGB system: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</a:t>
            </a:r>
            <a:r>
              <a:rPr lang="en-US" altLang="zh-TW" sz="2000" dirty="0">
                <a:solidFill>
                  <a:srgbClr val="66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z0 </a:t>
            </a: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min</a:t>
            </a:r>
            <a:r>
              <a:rPr lang="en-US" altLang="zh-TW" sz="2000" i="1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min</a:t>
            </a:r>
            <a:r>
              <a:rPr lang="en-US" altLang="zh-TW" sz="2000" i="1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min</a:t>
            </a:r>
            <a:r>
              <a:rPr lang="en-US" altLang="zh-TW" sz="2000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</a:t>
            </a:r>
            <a:r>
              <a:rPr lang="en-US" altLang="zh-TW" sz="2000" dirty="0">
                <a:solidFill>
                  <a:srgbClr val="66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z1</a:t>
            </a: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</a:t>
            </a:r>
            <a:r>
              <a:rPr lang="en-US" altLang="zh-TW" sz="2000" i="1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</a:t>
            </a:r>
            <a:r>
              <a:rPr lang="en-US" altLang="zh-TW" sz="2000" i="1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</a:t>
            </a:r>
            <a:endParaRPr lang="en-US" altLang="zh-TW" sz="2000" i="1" dirty="0">
              <a:solidFill>
                <a:srgbClr val="99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        …..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 </a:t>
            </a:r>
            <a:r>
              <a:rPr lang="en-US" altLang="zh-TW" sz="2000" dirty="0">
                <a:solidFill>
                  <a:srgbClr val="66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z</a:t>
            </a:r>
            <a:r>
              <a:rPr lang="en-US" altLang="zh-TW" sz="2000" i="1" dirty="0">
                <a:solidFill>
                  <a:srgbClr val="66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n-2</a:t>
            </a:r>
            <a:r>
              <a:rPr lang="en-US" altLang="zh-TW" sz="2000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min</a:t>
            </a:r>
            <a:r>
              <a:rPr lang="en-US" altLang="zh-TW" sz="2000" i="1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min</a:t>
            </a:r>
            <a:r>
              <a:rPr lang="en-US" altLang="zh-TW" sz="2000" i="1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min</a:t>
            </a:r>
            <a:r>
              <a:rPr lang="en-US" altLang="zh-TW" sz="2000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  </a:t>
            </a:r>
            <a:r>
              <a:rPr lang="en-US" altLang="zh-TW" sz="2000" dirty="0">
                <a:solidFill>
                  <a:srgbClr val="66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z</a:t>
            </a:r>
            <a:r>
              <a:rPr lang="en-US" altLang="zh-TW" sz="2000" i="1" dirty="0">
                <a:solidFill>
                  <a:srgbClr val="66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n-1</a:t>
            </a:r>
            <a:r>
              <a:rPr lang="en-US" altLang="zh-TW" sz="2000" i="1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</a:t>
            </a:r>
            <a:r>
              <a:rPr lang="en-US" altLang="zh-TW" sz="2000" i="1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</a:t>
            </a:r>
            <a:r>
              <a:rPr lang="en-US" altLang="zh-TW" sz="2000" i="1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</a:t>
            </a:r>
            <a:r>
              <a:rPr lang="en-US" altLang="zh-TW" sz="2000" i="1" dirty="0" err="1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</a:t>
            </a:r>
            <a:endParaRPr lang="en-US" altLang="zh-TW" sz="2000" i="1" dirty="0">
              <a:solidFill>
                <a:srgbClr val="99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altLang="zh-TW" sz="2000" dirty="0">
              <a:solidFill>
                <a:srgbClr val="99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90000"/>
              </a:lnSpc>
            </a:pPr>
            <a:endParaRPr lang="zh-TW" altLang="en-US" sz="2000" dirty="0">
              <a:solidFill>
                <a:schemeClr val="tx1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4873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560" y="188640"/>
            <a:ext cx="7772400" cy="719138"/>
          </a:xfrm>
        </p:spPr>
        <p:txBody>
          <a:bodyPr/>
          <a:lstStyle/>
          <a:p>
            <a:r>
              <a:rPr lang="en-US" altLang="zh-TW" sz="28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Color Palette Tables   cont.</a:t>
            </a:r>
            <a:endParaRPr lang="zh-TW" altLang="en-US" sz="2800" dirty="0">
              <a:solidFill>
                <a:schemeClr val="tx1"/>
              </a:solidFill>
              <a:latin typeface="Lucida Calligraphy" pitchFamily="66" charset="0"/>
              <a:ea typeface="新細明體" charset="-12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0562" y="873586"/>
            <a:ext cx="11106363" cy="279153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Background color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(for z-values &lt; Z0),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Foreground color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(for z-values &gt; Zn-1 ), and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not-a-number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(</a:t>
            </a:r>
            <a:r>
              <a:rPr lang="en-US" altLang="zh-TW" sz="2000" dirty="0">
                <a:solidFill>
                  <a:srgbClr val="99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NaN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) color (</a:t>
            </a:r>
            <a:r>
              <a:rPr lang="en-US" altLang="zh-TW" sz="2000" dirty="0">
                <a:solidFill>
                  <a:srgbClr val="99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for z-values = NaN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) are all defined in the 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gmt.conf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file, but can be overridden by the statements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	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B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R</a:t>
            </a:r>
            <a:r>
              <a:rPr lang="en-US" altLang="zh-TW" sz="2000" i="1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back</a:t>
            </a:r>
            <a:r>
              <a:rPr lang="en-US" altLang="zh-TW" sz="2000" i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</a:t>
            </a:r>
            <a:r>
              <a:rPr lang="en-US" altLang="zh-TW" sz="2000" i="1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back</a:t>
            </a:r>
            <a:r>
              <a:rPr lang="en-US" altLang="zh-TW" sz="2000" i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B</a:t>
            </a:r>
            <a:r>
              <a:rPr lang="en-US" altLang="zh-TW" sz="2000" i="1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back</a:t>
            </a:r>
            <a:r>
              <a:rPr lang="en-US" altLang="zh-TW" sz="2000" i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	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F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R</a:t>
            </a:r>
            <a:r>
              <a:rPr lang="en-US" altLang="zh-TW" sz="2000" i="1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fore</a:t>
            </a:r>
            <a:r>
              <a:rPr lang="en-US" altLang="zh-TW" sz="2000" i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  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</a:t>
            </a:r>
            <a:r>
              <a:rPr lang="en-US" altLang="zh-TW" sz="2000" i="1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fore</a:t>
            </a:r>
            <a:r>
              <a:rPr lang="en-US" altLang="zh-TW" sz="2000" i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  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B</a:t>
            </a:r>
            <a:r>
              <a:rPr lang="en-US" altLang="zh-TW" sz="2000" i="1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fore</a:t>
            </a:r>
            <a:endParaRPr lang="en-US" altLang="zh-TW" sz="2000" dirty="0">
              <a:solidFill>
                <a:schemeClr val="tx1"/>
              </a:solidFill>
              <a:latin typeface="Arial" panose="020B0604020202020204" pitchFamily="34" charset="0"/>
              <a:ea typeface="Arial Unicode MS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	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 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R</a:t>
            </a:r>
            <a:r>
              <a:rPr lang="en-US" altLang="zh-TW" sz="2000" i="1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nan</a:t>
            </a:r>
            <a:r>
              <a:rPr lang="en-US" altLang="zh-TW" sz="2000" i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  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</a:t>
            </a:r>
            <a:r>
              <a:rPr lang="en-US" altLang="zh-TW" sz="2000" i="1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nan</a:t>
            </a:r>
            <a:r>
              <a:rPr lang="en-US" altLang="zh-TW" sz="2000" i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   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B</a:t>
            </a:r>
            <a:r>
              <a:rPr lang="en-US" altLang="zh-TW" sz="2000" i="1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nan</a:t>
            </a:r>
            <a:r>
              <a:rPr lang="en-US" altLang="zh-TW" sz="2000" i="1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Color palette tables that contain </a:t>
            </a:r>
            <a:r>
              <a:rPr lang="en-US" altLang="zh-TW" sz="2000" dirty="0" err="1">
                <a:solidFill>
                  <a:srgbClr val="99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grayshades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only may replace the r-g-b triplets with a single </a:t>
            </a:r>
            <a:r>
              <a:rPr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grayshade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in the </a:t>
            </a:r>
            <a:r>
              <a:rPr lang="en-US" altLang="zh-TW" sz="2000" dirty="0">
                <a:solidFill>
                  <a:srgbClr val="99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0–255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range.</a:t>
            </a:r>
            <a:endParaRPr lang="en-US" altLang="zh-TW" sz="2000" dirty="0">
              <a:solidFill>
                <a:schemeClr val="tx1"/>
              </a:solidFill>
              <a:latin typeface="Arial" panose="020B0604020202020204" pitchFamily="34" charset="0"/>
              <a:ea typeface="新細明體" charset="-12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0562" y="3943243"/>
            <a:ext cx="1093683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色階的概念是將某一區段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(slice)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的資料用一種顏色來表示</a:t>
            </a:r>
            <a:endParaRPr lang="en-US" altLang="zh-TW" sz="2000" kern="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檔案開始用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#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註解，之後文字通常會紀錄設計者名稱、設計目的、使用的顏色模型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COLOR_MODEL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sz="2000" kern="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檔案的格式分為四欄， 第一欄是起始範圍；第二欄色碼；第三欄是結束範圍；第四欄色碼。</a:t>
            </a:r>
            <a:endParaRPr lang="en-US" altLang="zh-TW" sz="2000" kern="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檔案的最下面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分別代表背景色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(Background color)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、前景色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(Foreground color)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及非數的顏色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NaN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color)</a:t>
            </a:r>
            <a:endParaRPr lang="zh-TW" altLang="en-US" sz="2800" i="1" dirty="0">
              <a:solidFill>
                <a:srgbClr val="FF9933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834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7792" y="171149"/>
            <a:ext cx="7772400" cy="685800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Cpt-file in RGB (RGB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色階檔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1865276" y="1316194"/>
            <a:ext cx="861436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-7238.87060547    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black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 -4713.4834444	             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0/8/40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-4713.4834444       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0/8/40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-3764.26396741	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0/94/140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-3764.26396741     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0/94/140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-3079.8099417	       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68.8/187.6/187.2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………..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pt-BR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-132.401333277  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251.6/237.2/146.8  </a:t>
            </a:r>
            <a:r>
              <a:rPr kumimoji="1" lang="pt-BR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816.818143712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252.4/245.4/192.6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pt-BR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816.818143712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  252.4/245.4/192.6  </a:t>
            </a:r>
            <a:r>
              <a:rPr kumimoji="1" lang="pt-BR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3684.15844727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</a:t>
            </a:r>
            <a:r>
              <a:rPr kumimoji="1" lang="pt-BR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white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pt-BR" altLang="zh-TW" sz="2000" dirty="0">
                <a:solidFill>
                  <a:srgbClr val="C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B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</a:t>
            </a:r>
            <a:r>
              <a:rPr kumimoji="1" lang="pt-BR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black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pt-BR" altLang="zh-TW" sz="2000" dirty="0">
                <a:solidFill>
                  <a:srgbClr val="C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F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</a:t>
            </a:r>
            <a:r>
              <a:rPr kumimoji="1" lang="pt-BR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white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pt-BR" altLang="zh-TW" sz="2000" dirty="0">
                <a:solidFill>
                  <a:srgbClr val="C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  </a:t>
            </a:r>
            <a:r>
              <a:rPr kumimoji="1" lang="pt-BR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white</a:t>
            </a:r>
            <a:endParaRPr kumimoji="1" lang="en-US" altLang="zh-TW" sz="2000" dirty="0">
              <a:solidFill>
                <a:srgbClr val="FF00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079776" y="847782"/>
            <a:ext cx="35283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Open </a:t>
            </a:r>
            <a:r>
              <a:rPr lang="en-US" altLang="zh-TW" sz="2000" dirty="0" err="1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topo_relief.cpt</a:t>
            </a:r>
            <a:endParaRPr lang="zh-TW" altLang="en-US" sz="2000" dirty="0">
              <a:solidFill>
                <a:srgbClr val="000000"/>
              </a:solidFill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86330" y="4106539"/>
            <a:ext cx="554470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slice 30 &lt; z &lt; 80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is painted with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pattern # 16 at 200 dpi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slice 80 &lt; z &lt; 100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is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skipped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slice 100 &lt; z &lt; 200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is painted in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 range of dark red to yellow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slice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200 &lt; z &lt; 300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will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linearly yield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colors from yellow to green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depending on the actual value of </a:t>
            </a:r>
            <a:r>
              <a:rPr lang="en-US" altLang="zh-TW" sz="2000" i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z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endParaRPr lang="zh-TW" altLang="en-US" sz="2000" i="1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4126" y="5584321"/>
            <a:ext cx="5269819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色階檔：色碼可用</a:t>
            </a:r>
            <a:r>
              <a:rPr lang="en-US" altLang="zh-TW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r/g/b</a:t>
            </a:r>
            <a:r>
              <a:rPr lang="zh-TW" altLang="en-US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外，也可用</a:t>
            </a:r>
            <a:r>
              <a:rPr lang="zh-TW" altLang="en-US" kern="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顏色名</a:t>
            </a:r>
            <a:r>
              <a:rPr lang="zh-TW" altLang="en-US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，亦可用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暈滃線圖案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(pattern)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kern="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P200/16</a:t>
            </a:r>
            <a:r>
              <a:rPr lang="en-US" altLang="zh-TW" kern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en-US" altLang="zh-TW" kern="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16</a:t>
            </a:r>
            <a:r>
              <a:rPr lang="zh-TW" altLang="en-US" kern="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號圖案，解析度</a:t>
            </a:r>
            <a:r>
              <a:rPr lang="en-US" altLang="zh-TW" kern="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200dpi</a:t>
            </a:r>
            <a:endParaRPr lang="en-US" altLang="zh-TW" kern="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574E874-1A40-4536-82EC-AE26A8634532}"/>
              </a:ext>
            </a:extLst>
          </p:cNvPr>
          <p:cNvGrpSpPr/>
          <p:nvPr/>
        </p:nvGrpSpPr>
        <p:grpSpPr>
          <a:xfrm>
            <a:off x="1534042" y="4178516"/>
            <a:ext cx="4327518" cy="1435526"/>
            <a:chOff x="1696474" y="5306983"/>
            <a:chExt cx="4327518" cy="143552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96474" y="5306983"/>
              <a:ext cx="4327518" cy="1435526"/>
            </a:xfrm>
            <a:prstGeom prst="rect">
              <a:avLst/>
            </a:prstGeom>
            <a:solidFill>
              <a:srgbClr val="FF0000"/>
            </a:solidFill>
          </p:spPr>
        </p:pic>
        <p:sp>
          <p:nvSpPr>
            <p:cNvPr id="3" name="矩形 2"/>
            <p:cNvSpPr/>
            <p:nvPr/>
          </p:nvSpPr>
          <p:spPr bwMode="auto">
            <a:xfrm>
              <a:off x="2438400" y="5380522"/>
              <a:ext cx="1097281" cy="31763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800" i="1">
                <a:solidFill>
                  <a:srgbClr val="FF9933"/>
                </a:solidFill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92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0455" y="2996952"/>
            <a:ext cx="7772400" cy="648072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pitchFamily="18" charset="-120"/>
              </a:rPr>
              <a:t>Datasets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75520" y="332656"/>
            <a:ext cx="77724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Arial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Arial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Arial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Arial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Arial" charset="0"/>
              </a:defRPr>
            </a:lvl9pPr>
          </a:lstStyle>
          <a:p>
            <a:r>
              <a:rPr lang="en-US" altLang="zh-TW" sz="2400" kern="0" dirty="0">
                <a:solidFill>
                  <a:srgbClr val="000000"/>
                </a:solidFill>
                <a:latin typeface="Lucida Calligraphy" pitchFamily="66" charset="0"/>
                <a:ea typeface="新細明體" pitchFamily="18" charset="-120"/>
              </a:rPr>
              <a:t>DOS/shell commands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09609" y="945809"/>
            <a:ext cx="10531011" cy="199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PLATSCH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99FF33"/>
                </a:solidFill>
                <a:latin typeface="PLATSCH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altLang="zh-TW" sz="2000" kern="0" dirty="0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set</a:t>
            </a:r>
            <a:r>
              <a:rPr lang="en-US" altLang="zh-TW" sz="2000" kern="0" dirty="0">
                <a:solidFill>
                  <a:srgbClr val="FF99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 Allows you to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change one variable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or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string (</a:t>
            </a:r>
            <a:r>
              <a:rPr lang="zh-TW" altLang="zh-TW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字符串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to another.</a:t>
            </a:r>
          </a:p>
          <a:p>
            <a:pPr>
              <a:lnSpc>
                <a:spcPct val="90000"/>
              </a:lnSpc>
              <a:buNone/>
            </a:pPr>
            <a:r>
              <a:rPr lang="en-US" altLang="zh-TW" sz="2000" kern="0" dirty="0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echo</a:t>
            </a:r>
            <a:r>
              <a:rPr lang="en-US" altLang="zh-TW" sz="2000" kern="0" dirty="0">
                <a:solidFill>
                  <a:srgbClr val="FFFF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 Used to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repeat the text typed in back to the screen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and can be used to echo to a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peripheral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on the computer</a:t>
            </a:r>
            <a:endParaRPr lang="en-US" altLang="zh-TW" sz="2000" kern="0" dirty="0">
              <a:solidFill>
                <a:srgbClr val="FFFF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TW" sz="2000" kern="0" dirty="0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del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</a:t>
            </a:r>
            <a:r>
              <a:rPr lang="en-US" altLang="zh-TW" sz="2000" kern="0" dirty="0" err="1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rm</a:t>
            </a:r>
            <a:r>
              <a:rPr lang="en-US" altLang="zh-TW" sz="2000" kern="0" dirty="0">
                <a:solidFill>
                  <a:srgbClr val="9933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 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Delete files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from the computer</a:t>
            </a:r>
          </a:p>
          <a:p>
            <a:pPr>
              <a:lnSpc>
                <a:spcPct val="90000"/>
              </a:lnSpc>
              <a:buNone/>
            </a:pPr>
            <a:r>
              <a:rPr lang="en-US" altLang="zh-TW" sz="2000" kern="0" dirty="0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pause</a:t>
            </a:r>
            <a:r>
              <a:rPr lang="en-US" altLang="zh-TW" sz="2000" kern="0" dirty="0">
                <a:solidFill>
                  <a:srgbClr val="FFFF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 Used within a computer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batch file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and allows the computer to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pause the currently running batch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file until the user presses any key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97951" y="3575145"/>
            <a:ext cx="11671442" cy="199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PLATSCH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99FF33"/>
                </a:solidFill>
                <a:latin typeface="PLATSCH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ts val="600"/>
              </a:spcBef>
              <a:buFontTx/>
              <a:buAutoNum type="arabicPeriod"/>
            </a:pPr>
            <a:r>
              <a:rPr lang="en-US" altLang="zh-TW" sz="2000" kern="0" dirty="0">
                <a:solidFill>
                  <a:srgbClr val="3366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tw_topo500m.nc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500m resolution of elevation around Taiwan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FontTx/>
              <a:buAutoNum type="arabicPeriod"/>
            </a:pPr>
            <a:r>
              <a:rPr lang="en-US" altLang="zh-TW" sz="2000" kern="0" dirty="0">
                <a:solidFill>
                  <a:srgbClr val="3366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tbase180.nc or tbase360.nc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terrain-based 5 minutes grid files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FontTx/>
              <a:buAutoNum type="arabicPeriod"/>
            </a:pPr>
            <a:r>
              <a:rPr lang="en-US" altLang="zh-TW" sz="20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@earth_relief_30s: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30 arc second global relief (SRTM30+) (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會</a:t>
            </a:r>
            <a:r>
              <a:rPr lang="zh-TW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自動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從伺服器上</a:t>
            </a:r>
            <a:r>
              <a:rPr lang="zh-TW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下載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該資料檔案，並保存到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的快取預設目錄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en-US" altLang="zh-TW" sz="2000" kern="0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FontTx/>
              <a:buAutoNum type="arabicPeriod"/>
            </a:pPr>
            <a:r>
              <a:rPr lang="en-US" altLang="zh-TW" sz="2000" kern="0" dirty="0">
                <a:solidFill>
                  <a:srgbClr val="3366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etopo2.nc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2-Minute Gridded Global Relief Data (https://www.ngdc.noaa.gov/mgg/global/etopo2.html)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FontTx/>
              <a:buAutoNum type="arabicPeriod"/>
            </a:pPr>
            <a:endParaRPr lang="en-US" altLang="zh-TW" sz="2000" kern="0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>
              <a:lnSpc>
                <a:spcPct val="90000"/>
              </a:lnSpc>
              <a:buNone/>
            </a:pPr>
            <a:endParaRPr lang="en-US" altLang="zh-TW" sz="2000" kern="0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2F4D677-F5B4-4F02-8739-C7D695F2B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47" t="29000" r="32809" b="55600"/>
          <a:stretch/>
        </p:blipFill>
        <p:spPr>
          <a:xfrm>
            <a:off x="7157662" y="5163627"/>
            <a:ext cx="4736387" cy="114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07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0" y="457199"/>
            <a:ext cx="5329393" cy="1223963"/>
          </a:xfrm>
        </p:spPr>
        <p:txBody>
          <a:bodyPr/>
          <a:lstStyle/>
          <a:p>
            <a:r>
              <a:rPr lang="en-US" altLang="zh-TW" sz="2600" dirty="0">
                <a:latin typeface="Lucida Calligraphy" pitchFamily="66" charset="0"/>
                <a:ea typeface="新細明體" pitchFamily="18" charset="-120"/>
              </a:rPr>
              <a:t>Predefined bit &amp; hachure patterns in GMT: -</a:t>
            </a:r>
            <a:r>
              <a:rPr lang="en-US" altLang="zh-TW" sz="2600" dirty="0" err="1">
                <a:latin typeface="Lucida Calligraphy" pitchFamily="66" charset="0"/>
                <a:ea typeface="新細明體" pitchFamily="18" charset="-120"/>
              </a:rPr>
              <a:t>Gp</a:t>
            </a:r>
            <a:r>
              <a:rPr lang="en-US" altLang="zh-TW" sz="2600" dirty="0">
                <a:latin typeface="Lucida Calligraphy" pitchFamily="66" charset="0"/>
                <a:ea typeface="新細明體" pitchFamily="18" charset="-120"/>
              </a:rPr>
              <a:t> &amp; -GP</a:t>
            </a:r>
          </a:p>
        </p:txBody>
      </p:sp>
      <p:sp>
        <p:nvSpPr>
          <p:cNvPr id="26628" name="矩形 1"/>
          <p:cNvSpPr>
            <a:spLocks noChangeArrowheads="1"/>
          </p:cNvSpPr>
          <p:nvPr/>
        </p:nvSpPr>
        <p:spPr bwMode="auto">
          <a:xfrm>
            <a:off x="6249580" y="2228671"/>
            <a:ext cx="5329393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bg1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99FF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60000" eaLnBrk="0" fontAlgn="base" hangingPunct="0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GMT provides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90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different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bit and hachure (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暈滃線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patterns: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selected with the </a:t>
            </a:r>
            <a:r>
              <a:rPr lang="en-US" altLang="zh-TW" sz="2000" b="1" dirty="0">
                <a:solidFill>
                  <a:srgbClr val="0000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</a:t>
            </a:r>
            <a:r>
              <a:rPr lang="en-US" altLang="zh-TW" sz="2000" b="1" dirty="0" err="1">
                <a:solidFill>
                  <a:srgbClr val="0000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</a:t>
            </a:r>
            <a:r>
              <a:rPr lang="en-US" altLang="zh-TW" sz="2000" b="1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</a:t>
            </a:r>
            <a:r>
              <a:rPr lang="en-US" altLang="zh-TW" sz="2000" b="1" dirty="0">
                <a:solidFill>
                  <a:srgbClr val="0000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or </a:t>
            </a:r>
            <a:r>
              <a:rPr lang="en-US" altLang="zh-TW" sz="2000" b="1" dirty="0">
                <a:solidFill>
                  <a:srgbClr val="0000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-G</a:t>
            </a:r>
            <a:r>
              <a:rPr lang="en-US" altLang="zh-TW" sz="20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</a:t>
            </a:r>
            <a:r>
              <a:rPr lang="en-US" altLang="zh-TW" sz="2000" b="1" dirty="0">
                <a:solidFill>
                  <a:srgbClr val="0000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option in most plotting programs.</a:t>
            </a:r>
          </a:p>
          <a:p>
            <a:pPr marL="360000" eaLnBrk="0" fontAlgn="base" hangingPunct="0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Left side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of each image was created using </a:t>
            </a:r>
            <a:r>
              <a:rPr lang="en-US" altLang="zh-TW" sz="2000" b="1" dirty="0">
                <a:solidFill>
                  <a:srgbClr val="0000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</a:t>
            </a:r>
            <a:r>
              <a:rPr lang="en-US" altLang="zh-TW" sz="2000" b="1" dirty="0" err="1">
                <a:solidFill>
                  <a:srgbClr val="0000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</a:t>
            </a:r>
            <a:r>
              <a:rPr lang="en-US" altLang="zh-TW" sz="2000" b="1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the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right side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shows the inverted version using </a:t>
            </a:r>
            <a:r>
              <a:rPr lang="en-US" altLang="zh-TW" sz="2000" dirty="0">
                <a:solidFill>
                  <a:srgbClr val="0000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-GP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 </a:t>
            </a:r>
          </a:p>
          <a:p>
            <a:pPr marL="360000" eaLnBrk="0" fontAlgn="base" hangingPunct="0">
              <a:spcBef>
                <a:spcPts val="600"/>
              </a:spcBef>
              <a:spcAft>
                <a:spcPct val="0"/>
              </a:spcAft>
              <a:buFont typeface="Wingdings" pitchFamily="2" charset="2"/>
              <a:buChar char="Ø"/>
              <a:defRPr/>
            </a:pP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Patterns are reproduced below at 300 dpi</a:t>
            </a: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新細明體" pitchFamily="18" charset="-120"/>
              </a:rPr>
              <a:t>.</a:t>
            </a:r>
            <a:endParaRPr lang="zh-TW" altLang="en-US" sz="2000" dirty="0">
              <a:solidFill>
                <a:srgbClr val="000000"/>
              </a:solidFill>
              <a:latin typeface="Comic Sans MS" pitchFamily="66" charset="0"/>
              <a:ea typeface="新細明體" pitchFamily="18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95" y="317645"/>
            <a:ext cx="4824536" cy="631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A4E58FD-FB5B-49B7-BFF7-125FD5DB05F6}" type="slidenum">
              <a:rPr lang="zh-TW" altLang="en-GB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GB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53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527" y="213315"/>
            <a:ext cx="5112568" cy="685800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HSV (hue-saturation-value)</a:t>
            </a:r>
          </a:p>
        </p:txBody>
      </p:sp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390418" y="1051426"/>
            <a:ext cx="6646539" cy="447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18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HSV (hue, saturation, value)</a:t>
            </a:r>
            <a:r>
              <a:rPr kumimoji="1" lang="en-US" altLang="zh-TW" sz="18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通過</a:t>
            </a:r>
            <a:r>
              <a:rPr kumimoji="1"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h-s-v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格式指定顏色，其中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HSV 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分別代表色相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(Hue)</a:t>
            </a:r>
            <a:r>
              <a:rPr kumimoji="1" lang="zh-TW" altLang="en-US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飽和度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(Saturation)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和明度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Value)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，三者之間用破折號</a:t>
            </a:r>
            <a:r>
              <a:rPr kumimoji="1" lang="en-US" altLang="zh-TW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-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分開，如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90-1-1</a:t>
            </a:r>
            <a:r>
              <a:rPr kumimoji="1" lang="zh-TW" altLang="en-US" sz="18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。</a:t>
            </a:r>
            <a:endParaRPr kumimoji="1" lang="en-US" altLang="zh-TW" sz="1800" dirty="0">
              <a:solidFill>
                <a:srgbClr val="0000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18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cylindrical geometry, </a:t>
            </a:r>
            <a:r>
              <a:rPr kumimoji="1" lang="en-US" altLang="zh-TW" sz="18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with hue, starting at the </a:t>
            </a:r>
            <a:r>
              <a:rPr kumimoji="1" lang="en-US" altLang="zh-TW" sz="18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red primary at 0°, </a:t>
            </a:r>
            <a:r>
              <a:rPr kumimoji="1" lang="en-US" altLang="zh-TW" sz="18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passing through the </a:t>
            </a:r>
            <a:r>
              <a:rPr kumimoji="1" lang="en-US" altLang="zh-TW" sz="18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green primary at 120°</a:t>
            </a:r>
            <a:r>
              <a:rPr kumimoji="1" lang="en-US" altLang="zh-TW" sz="18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and the </a:t>
            </a:r>
            <a:r>
              <a:rPr kumimoji="1" lang="en-US" altLang="zh-TW" sz="18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blue primary at 240°</a:t>
            </a:r>
            <a:r>
              <a:rPr kumimoji="1" lang="en-US" altLang="zh-TW" sz="18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 and then </a:t>
            </a:r>
            <a:r>
              <a:rPr kumimoji="1" lang="en-US" altLang="zh-TW" sz="18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wrapping back </a:t>
            </a:r>
            <a:r>
              <a:rPr kumimoji="1" lang="en-US" altLang="zh-TW" sz="18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to</a:t>
            </a:r>
            <a:r>
              <a:rPr kumimoji="1" lang="en-US" altLang="zh-TW" sz="18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red at 360°</a:t>
            </a:r>
            <a:r>
              <a:rPr kumimoji="1" lang="en-US" altLang="zh-TW" sz="18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(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取值範圍為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0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到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360 </a:t>
            </a:r>
            <a:r>
              <a:rPr kumimoji="1" lang="zh-TW" altLang="en-US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，紅原色從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0</a:t>
            </a:r>
            <a:r>
              <a:rPr kumimoji="1" lang="zh-TW" altLang="en-US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開始過渡到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120</a:t>
            </a:r>
            <a:r>
              <a:rPr kumimoji="1" lang="zh-TW" altLang="en-US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為綠原色，過渡到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240</a:t>
            </a:r>
            <a:r>
              <a:rPr kumimoji="1" lang="zh-TW" altLang="en-US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為藍原色再回到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360</a:t>
            </a:r>
            <a:r>
              <a:rPr kumimoji="1" lang="zh-TW" altLang="en-US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為紅色</a:t>
            </a:r>
            <a:r>
              <a:rPr kumimoji="1" lang="en-US" altLang="zh-TW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kumimoji="1" lang="zh-TW" altLang="en-US" sz="18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itchFamily="34" charset="-12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18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Saturation (from 0 to 1, or 100%) tells you how ‘full’ your color is: reduce it to zero and you only have gray scales (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飽和度是指色彩的純度，越高色彩越純，低則逐漸變灰，取值範圍為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0 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到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kumimoji="1" lang="zh-TW" altLang="en-US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，若值為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0</a:t>
            </a:r>
            <a:r>
              <a:rPr kumimoji="1" lang="zh-TW" altLang="en-US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，則為灰階</a:t>
            </a:r>
            <a:r>
              <a:rPr kumimoji="1" lang="en-US" altLang="zh-TW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)</a:t>
            </a:r>
            <a:endParaRPr kumimoji="1" lang="en-US" altLang="zh-TW" sz="1800" dirty="0">
              <a:solidFill>
                <a:srgbClr val="0000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18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Value (from 0 to 1, or 100%) will bring you from black to a fully saturated color (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明度是色彩的亮度，取值範圍為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0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到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kumimoji="1" lang="zh-TW" altLang="en-US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，從暗到亮</a:t>
            </a:r>
            <a:r>
              <a:rPr kumimoji="1" lang="en-US" altLang="zh-TW" sz="18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itchFamily="34" charset="-120"/>
              </a:rPr>
              <a:t>)</a:t>
            </a:r>
            <a:endParaRPr kumimoji="1" lang="zh-TW" altLang="en-US" sz="1800" dirty="0">
              <a:solidFill>
                <a:srgbClr val="0000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516" y="715335"/>
            <a:ext cx="2832595" cy="21280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36957" y="2945284"/>
            <a:ext cx="3658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Chartreuse (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黃綠色</a:t>
            </a:r>
            <a:r>
              <a:rPr lang="en-US" altLang="zh-TW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) in GIMP.</a:t>
            </a:r>
            <a:endParaRPr lang="zh-TW" altLang="en-US" sz="20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8" r="50000" b="7544"/>
          <a:stretch/>
        </p:blipFill>
        <p:spPr>
          <a:xfrm>
            <a:off x="7392144" y="3541148"/>
            <a:ext cx="3275856" cy="159941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795179" y="213315"/>
            <a:ext cx="2141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HSV color space</a:t>
            </a:r>
            <a:endParaRPr lang="zh-TW" altLang="en-US" sz="20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92" y="5350368"/>
            <a:ext cx="1061692" cy="14155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9693" y="5631483"/>
            <a:ext cx="71470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Chartreuse:</a:t>
            </a:r>
            <a:r>
              <a:rPr lang="zh-TW" altLang="en-US" sz="2000" dirty="0">
                <a:solidFill>
                  <a:srgbClr val="2E2E2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夏翠絲或蕁麻酒，在</a:t>
            </a:r>
            <a:r>
              <a:rPr lang="en-US" altLang="zh-TW" sz="2000" dirty="0">
                <a:solidFill>
                  <a:srgbClr val="2E2E2E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1605</a:t>
            </a:r>
            <a:r>
              <a:rPr lang="zh-TW" altLang="en-US" sz="2000" dirty="0">
                <a:solidFill>
                  <a:srgbClr val="2E2E2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年，由法王亨利四世的炮兵元帥 </a:t>
            </a:r>
            <a:r>
              <a:rPr lang="en-US" altLang="zh-TW" sz="2000" dirty="0">
                <a:solidFill>
                  <a:srgbClr val="2E2E2E"/>
                </a:solidFill>
                <a:latin typeface="Comic Sans MS" panose="030F0702030302020204" pitchFamily="66" charset="0"/>
                <a:ea typeface="標楷體" panose="03000509000000000000" pitchFamily="65" charset="-120"/>
                <a:cs typeface="Arial" panose="020B0604020202020204" pitchFamily="34" charset="0"/>
              </a:rPr>
              <a:t>François Hannibal </a:t>
            </a:r>
            <a:r>
              <a:rPr lang="en-US" altLang="zh-TW" sz="2000" dirty="0" err="1">
                <a:solidFill>
                  <a:srgbClr val="2E2E2E"/>
                </a:solidFill>
                <a:latin typeface="Comic Sans MS" panose="030F0702030302020204" pitchFamily="66" charset="0"/>
                <a:ea typeface="標楷體" panose="03000509000000000000" pitchFamily="65" charset="-120"/>
                <a:cs typeface="Arial" panose="020B0604020202020204" pitchFamily="34" charset="0"/>
              </a:rPr>
              <a:t>d’Estrées</a:t>
            </a:r>
            <a:r>
              <a:rPr lang="en-US" altLang="zh-TW" sz="2000" dirty="0">
                <a:solidFill>
                  <a:srgbClr val="2E2E2E"/>
                </a:solidFill>
                <a:latin typeface="Comic Sans MS" panose="030F0702030302020204" pitchFamily="66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sz="2000" dirty="0">
                <a:solidFill>
                  <a:srgbClr val="2E2E2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記錄長生不老藥方</a:t>
            </a:r>
            <a:endParaRPr lang="zh-TW" altLang="en-US" sz="2800" i="1" dirty="0">
              <a:solidFill>
                <a:srgbClr val="FF9933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1644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1703512" y="1803818"/>
            <a:ext cx="864096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# cpt file created by: 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grd2cpt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-V topo4.grd 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</a:t>
            </a:r>
            <a:r>
              <a:rPr kumimoji="1" lang="en-US" altLang="zh-TW" sz="2000" dirty="0" err="1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sealand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-L-8000/4000 -S-8000/4000/500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#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COLOR_MODEL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=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HSV (Hue, Saturation, value)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#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-8000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249.375	0.6	1	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-7500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249.375	0.6	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-7500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238.125	0.6	1	-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7000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238.125	0.6	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-7000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226.875	0.6	1 	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-6500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226.875	0.6	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………..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pt-BR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2500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343.125       0.29375	1	</a:t>
            </a:r>
            <a:r>
              <a:rPr kumimoji="1" lang="pt-BR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3000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343.125       0.29375	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pt-BR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3000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331.875       0.25625	1	</a:t>
            </a:r>
            <a:r>
              <a:rPr kumimoji="1" lang="pt-BR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3500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331.875       0.25625	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pt-BR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3500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320.625       0.21875	1	</a:t>
            </a:r>
            <a:r>
              <a:rPr kumimoji="1" lang="pt-BR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4000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320.625       0.21875	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pt-BR" altLang="zh-TW" sz="2000" dirty="0">
                <a:solidFill>
                  <a:srgbClr val="C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B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254.902	0.6	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pt-BR" altLang="zh-TW" sz="2000" dirty="0">
                <a:solidFill>
                  <a:srgbClr val="C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F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314.118	0.2	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1" lang="pt-BR" altLang="zh-TW" sz="2000" dirty="0">
                <a:solidFill>
                  <a:srgbClr val="C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</a:t>
            </a:r>
            <a:r>
              <a:rPr kumimoji="1" lang="pt-BR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	0	       0                 0.501961</a:t>
            </a:r>
            <a:endParaRPr kumimoji="1" lang="en-US" altLang="zh-TW" sz="2000" dirty="0">
              <a:solidFill>
                <a:srgbClr val="0000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3813202" y="1061614"/>
            <a:ext cx="34738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400" dirty="0">
                <a:solidFill>
                  <a:srgbClr val="0000FF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Open </a:t>
            </a:r>
            <a:r>
              <a:rPr lang="en-US" altLang="zh-TW" sz="2400" dirty="0" err="1">
                <a:solidFill>
                  <a:srgbClr val="0000FF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topo_sealand.cpt</a:t>
            </a:r>
            <a:endParaRPr lang="zh-TW" altLang="en-US" sz="2400" dirty="0">
              <a:solidFill>
                <a:srgbClr val="0000FF"/>
              </a:solidFill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137792" y="260648"/>
            <a:ext cx="7772400" cy="685800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Cpt-file in HSV (HSV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色階檔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790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513" y="188789"/>
            <a:ext cx="8209607" cy="719931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Built-in Color palette tables (</a:t>
            </a:r>
            <a:r>
              <a:rPr lang="en-US" altLang="zh-TW" sz="2600" dirty="0" err="1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cpt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2135560" y="890680"/>
            <a:ext cx="86409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i="1">
                <a:solidFill>
                  <a:srgbClr val="FF9933"/>
                </a:solidFill>
                <a:latin typeface="Times New Roman" pitchFamily="18" charset="0"/>
              </a:defRPr>
            </a:lvl1pPr>
            <a:lvl2pPr marL="742950" indent="-285750">
              <a:defRPr sz="2800" i="1">
                <a:solidFill>
                  <a:srgbClr val="FF9933"/>
                </a:solidFill>
                <a:latin typeface="Times New Roman" pitchFamily="18" charset="0"/>
              </a:defRPr>
            </a:lvl2pPr>
            <a:lvl3pPr marL="1143000" indent="-228600">
              <a:defRPr sz="2800" i="1">
                <a:solidFill>
                  <a:srgbClr val="FF9933"/>
                </a:solidFill>
                <a:latin typeface="Times New Roman" pitchFamily="18" charset="0"/>
              </a:defRPr>
            </a:lvl3pPr>
            <a:lvl4pPr marL="1600200" indent="-228600">
              <a:defRPr sz="2800" i="1">
                <a:solidFill>
                  <a:srgbClr val="FF9933"/>
                </a:solidFill>
                <a:latin typeface="Times New Roman" pitchFamily="18" charset="0"/>
              </a:defRPr>
            </a:lvl4pPr>
            <a:lvl5pPr marL="2057400" indent="-228600">
              <a:defRPr sz="2800" i="1">
                <a:solidFill>
                  <a:srgbClr val="FF99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FF99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FF99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FF99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FF99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i="0" dirty="0">
                <a:solidFill>
                  <a:srgbClr val="0000FF"/>
                </a:solidFill>
                <a:latin typeface="Comic Sans MS" pitchFamily="66" charset="0"/>
                <a:ea typeface="新細明體" charset="-120"/>
              </a:rPr>
              <a:t>Built-in color palette tables (cpt): 70 Master cpt files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i="0" dirty="0">
                <a:solidFill>
                  <a:srgbClr val="0000FF"/>
                </a:solidFill>
                <a:latin typeface="Comic Sans MS" pitchFamily="66" charset="0"/>
                <a:ea typeface="新細明體" charset="-120"/>
              </a:rPr>
              <a:t>Path: C:\programs\gmt6\share\cpt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7" y="1700808"/>
            <a:ext cx="3351369" cy="49411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47" y="1700808"/>
            <a:ext cx="3606700" cy="487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86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513" y="188789"/>
            <a:ext cx="8209607" cy="719931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Built-in Color palette tables (</a:t>
            </a:r>
            <a:r>
              <a:rPr lang="en-US" altLang="zh-TW" sz="2600" dirty="0" err="1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cpt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2135560" y="890680"/>
            <a:ext cx="919683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i="1">
                <a:solidFill>
                  <a:srgbClr val="FF9933"/>
                </a:solidFill>
                <a:latin typeface="Times New Roman" pitchFamily="18" charset="0"/>
              </a:defRPr>
            </a:lvl1pPr>
            <a:lvl2pPr marL="742950" indent="-285750">
              <a:defRPr sz="2800" i="1">
                <a:solidFill>
                  <a:srgbClr val="FF9933"/>
                </a:solidFill>
                <a:latin typeface="Times New Roman" pitchFamily="18" charset="0"/>
              </a:defRPr>
            </a:lvl2pPr>
            <a:lvl3pPr marL="1143000" indent="-228600">
              <a:defRPr sz="2800" i="1">
                <a:solidFill>
                  <a:srgbClr val="FF9933"/>
                </a:solidFill>
                <a:latin typeface="Times New Roman" pitchFamily="18" charset="0"/>
              </a:defRPr>
            </a:lvl3pPr>
            <a:lvl4pPr marL="1600200" indent="-228600">
              <a:defRPr sz="2800" i="1">
                <a:solidFill>
                  <a:srgbClr val="FF9933"/>
                </a:solidFill>
                <a:latin typeface="Times New Roman" pitchFamily="18" charset="0"/>
              </a:defRPr>
            </a:lvl4pPr>
            <a:lvl5pPr marL="2057400" indent="-228600">
              <a:defRPr sz="2800" i="1">
                <a:solidFill>
                  <a:srgbClr val="FF99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FF99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FF99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FF99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rgbClr val="FF99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i="0" dirty="0">
                <a:solidFill>
                  <a:srgbClr val="0000FF"/>
                </a:solidFill>
                <a:latin typeface="Comic Sans MS" pitchFamily="66" charset="0"/>
                <a:ea typeface="新細明體" charset="-120"/>
              </a:rPr>
              <a:t>New Built-in Color palette tables (</a:t>
            </a:r>
            <a:r>
              <a:rPr lang="en-US" altLang="zh-TW" sz="2000" i="0" dirty="0" err="1">
                <a:solidFill>
                  <a:srgbClr val="0000FF"/>
                </a:solidFill>
                <a:latin typeface="Comic Sans MS" pitchFamily="66" charset="0"/>
                <a:ea typeface="新細明體" charset="-120"/>
              </a:rPr>
              <a:t>cpt</a:t>
            </a:r>
            <a:r>
              <a:rPr lang="en-US" altLang="zh-TW" sz="2000" i="0" dirty="0">
                <a:solidFill>
                  <a:srgbClr val="0000FF"/>
                </a:solidFill>
                <a:latin typeface="Comic Sans MS" pitchFamily="66" charset="0"/>
                <a:ea typeface="新細明體" charset="-120"/>
              </a:rPr>
              <a:t>): Scientific </a:t>
            </a:r>
            <a:r>
              <a:rPr lang="en-US" altLang="zh-TW" sz="2000" i="0" dirty="0" err="1">
                <a:solidFill>
                  <a:srgbClr val="0000FF"/>
                </a:solidFill>
                <a:latin typeface="Comic Sans MS" pitchFamily="66" charset="0"/>
                <a:ea typeface="新細明體" charset="-120"/>
              </a:rPr>
              <a:t>colour</a:t>
            </a:r>
            <a:r>
              <a:rPr lang="en-US" altLang="zh-TW" sz="2000" i="0" dirty="0">
                <a:solidFill>
                  <a:srgbClr val="0000FF"/>
                </a:solidFill>
                <a:latin typeface="Comic Sans MS" pitchFamily="66" charset="0"/>
                <a:ea typeface="新細明體" charset="-120"/>
              </a:rPr>
              <a:t> map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i="0" dirty="0">
                <a:solidFill>
                  <a:srgbClr val="0000FF"/>
                </a:solidFill>
                <a:latin typeface="Comic Sans MS" pitchFamily="66" charset="0"/>
                <a:ea typeface="新細明體" charset="-120"/>
              </a:rPr>
              <a:t>http://www.fabiocrameri.ch/colourmaps.php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57" y="1732709"/>
            <a:ext cx="3312368" cy="488366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794058" y="2066272"/>
            <a:ext cx="616668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GMT 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內置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CPT 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檔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(*.</a:t>
            </a:r>
            <a:r>
              <a:rPr lang="en-US" altLang="zh-TW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cpt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，常針對特定的需求設計的，因而常用於特定的繪圖目的如下：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1.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海深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(bathymetry)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：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abyss, bathy, </a:t>
            </a:r>
            <a:r>
              <a:rPr lang="en-US" altLang="zh-TW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gebco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ibcso</a:t>
            </a:r>
            <a:endParaRPr lang="en-US" altLang="zh-TW" sz="2000" kern="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2. 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陸上高程：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elevation, dem1, dem2,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dem3,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dem4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endParaRPr lang="en-US" altLang="zh-TW" sz="2000" kern="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3. 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全球地形起伏：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earth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etopo1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geo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globe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oleron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relief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terra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topo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world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4. 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地震成像：</a:t>
            </a:r>
            <a:r>
              <a:rPr lang="en-US" altLang="zh-TW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seis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、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polar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5. 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分類型資料 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(categorical data)</a:t>
            </a:r>
            <a:r>
              <a:rPr lang="zh-TW" altLang="en-US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：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categorical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6. intensities: </a:t>
            </a:r>
            <a:r>
              <a:rPr lang="en-US" altLang="zh-TW" sz="2000" kern="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cubhelix</a:t>
            </a:r>
            <a:endParaRPr lang="en-US" altLang="zh-TW" sz="2000" kern="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7. Cyclic spectrum: cyclic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zh-TW" altLang="en-US" sz="2800" i="1" dirty="0">
              <a:solidFill>
                <a:srgbClr val="FF9933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410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576" y="188641"/>
            <a:ext cx="7772400" cy="64611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gmt coast (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繪製大陸、海岸線、河流和國界線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2567608" y="844964"/>
            <a:ext cx="67970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Plot continents, shorelines, rivers, and borders on maps</a:t>
            </a:r>
            <a:endParaRPr lang="zh-TW" altLang="en-US" sz="2000" dirty="0">
              <a:solidFill>
                <a:srgbClr val="000000"/>
              </a:solidFill>
              <a:latin typeface="Comic Sans MS" panose="030F0702030302020204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84261" y="4268702"/>
            <a:ext cx="10623478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Features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with an area smaller than 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min_area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in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km^2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or of hierarchical level that is lower than </a:t>
            </a: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min_level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or higher than </a:t>
            </a: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max_level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will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not be plotted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Default is 0/0/4 (all features)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]. 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不繪製面積小於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min_area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平方公里千米或湖泊級別不在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min_level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max_level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範圍的邊界區域，如湖泊或島嶼。預設值為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0/0/4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，意即繪製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0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到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4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級所有級別的面積大於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0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的湖泊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Level 2 (lakes)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contains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regular lakes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and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wide river bodies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which we normally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include as lakes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; append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+r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to just get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river-lakes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or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+l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to just get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regular lakes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. 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對於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level=2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的湖岸線，包含湖泊及很寬的河流。加上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+r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則只繪製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河流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加上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+l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則只繪製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湖泊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  <a:endParaRPr lang="zh-TW" altLang="en-US" sz="2000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567608" y="3789041"/>
            <a:ext cx="7993062" cy="51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hlink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9933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99FF33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000" i="1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</a:t>
            </a:r>
            <a:r>
              <a:rPr lang="en-US" altLang="zh-TW" sz="2000" i="1" kern="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min_area</a:t>
            </a:r>
            <a:r>
              <a:rPr lang="en-US" altLang="zh-TW" sz="2000" i="1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[/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min_level</a:t>
            </a:r>
            <a:r>
              <a:rPr lang="en-US" altLang="zh-TW" sz="2000" i="1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max_level</a:t>
            </a:r>
            <a:r>
              <a:rPr lang="en-US" altLang="zh-TW" sz="2000" i="1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][+a[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g|i</a:t>
            </a:r>
            <a:r>
              <a:rPr lang="en-US" altLang="zh-TW" sz="2000" i="1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s|S</a:t>
            </a:r>
            <a:r>
              <a:rPr lang="en-US" altLang="zh-TW" sz="2000" i="1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]][</a:t>
            </a:r>
            <a:r>
              <a:rPr lang="en-US" altLang="zh-TW" sz="2000" i="1" kern="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+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|l</a:t>
            </a:r>
            <a:r>
              <a:rPr lang="en-US" altLang="zh-TW" sz="2000" i="1" kern="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</a:t>
            </a:r>
            <a:r>
              <a:rPr lang="en-US" altLang="zh-TW" sz="2000" i="1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[+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ppercent</a:t>
            </a:r>
            <a:r>
              <a:rPr lang="en-US" altLang="zh-TW" sz="2000" i="1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</a:t>
            </a:r>
            <a:endParaRPr lang="zh-TW" altLang="en-US" sz="2000" i="1" kern="0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AB26690-06E8-4802-B637-FF8D16A943FA}"/>
              </a:ext>
            </a:extLst>
          </p:cNvPr>
          <p:cNvGrpSpPr/>
          <p:nvPr/>
        </p:nvGrpSpPr>
        <p:grpSpPr>
          <a:xfrm>
            <a:off x="1099335" y="1425094"/>
            <a:ext cx="10346076" cy="1643865"/>
            <a:chOff x="1099335" y="1315091"/>
            <a:chExt cx="10346076" cy="1643865"/>
          </a:xfrm>
        </p:grpSpPr>
        <p:sp>
          <p:nvSpPr>
            <p:cNvPr id="9" name="矩形 8"/>
            <p:cNvSpPr/>
            <p:nvPr/>
          </p:nvSpPr>
          <p:spPr bwMode="auto">
            <a:xfrm>
              <a:off x="1099335" y="1315091"/>
              <a:ext cx="10346076" cy="164386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86682" y="1393029"/>
              <a:ext cx="995818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eaLnBrk="0" fontAlgn="base" hangingPunct="0"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TW" i="1" kern="0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coast </a:t>
              </a:r>
              <a:r>
                <a:rPr lang="en-US" altLang="zh-TW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J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parameters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R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region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[ </a:t>
              </a:r>
              <a:r>
                <a:rPr lang="en-US" altLang="zh-TW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A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min_area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[/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min_level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/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max_level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][+a[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g|i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][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s|S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]][+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r|l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][+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ppercent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 ] [ </a:t>
              </a:r>
              <a:r>
                <a:rPr lang="en-US" altLang="zh-TW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-B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[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p|s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]parameters ] [ -C[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l|r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/]fill ] [ </a:t>
              </a:r>
              <a:r>
                <a:rPr lang="en-US" altLang="zh-TW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D</a:t>
              </a:r>
              <a:r>
                <a:rPr lang="en-US" altLang="zh-TW" i="1" kern="0" dirty="0" err="1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resolution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[+f] ] [ </a:t>
              </a:r>
              <a:r>
                <a:rPr lang="en-US" altLang="zh-TW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E</a:t>
              </a:r>
              <a:r>
                <a:rPr lang="en-US" altLang="zh-TW" i="1" kern="0" dirty="0" err="1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dcw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Fbox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</a:t>
              </a:r>
              <a:r>
                <a:rPr lang="en-US" altLang="zh-TW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</a:t>
              </a:r>
              <a:r>
                <a:rPr lang="en-US" altLang="zh-TW" i="1" kern="0" dirty="0" err="1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fill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|c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</a:t>
              </a:r>
              <a:r>
                <a:rPr lang="en-US" altLang="zh-TW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I</a:t>
              </a:r>
              <a:r>
                <a:rPr lang="en-US" altLang="zh-TW" i="1" kern="0" dirty="0" err="1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river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[</a:t>
              </a:r>
              <a:r>
                <a:rPr lang="en-US" altLang="zh-TW" i="1" kern="0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/</a:t>
              </a:r>
              <a:r>
                <a:rPr lang="en-US" altLang="zh-TW" i="1" kern="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pen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 ] [ -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Jz|Zparameters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Lscalebar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-M ] [ </a:t>
              </a:r>
              <a:r>
                <a:rPr lang="en-US" altLang="zh-TW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N</a:t>
              </a:r>
              <a:r>
                <a:rPr lang="en-US" altLang="zh-TW" i="1" kern="0" dirty="0" err="1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border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[</a:t>
              </a:r>
              <a:r>
                <a:rPr lang="en-US" altLang="zh-TW" i="1" kern="0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/</a:t>
              </a:r>
              <a:r>
                <a:rPr lang="en-US" altLang="zh-TW" i="1" kern="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pen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 ] [ -Q ] [ </a:t>
              </a:r>
              <a:r>
                <a:rPr lang="en-US" altLang="zh-TW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lang="en-US" altLang="zh-TW" i="1" kern="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S</a:t>
              </a:r>
              <a:r>
                <a:rPr lang="en-US" altLang="zh-TW" i="1" kern="0" dirty="0" err="1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fill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|c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Trose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-U[stamp] ] [ -V[level] ] [ </a:t>
              </a:r>
              <a:r>
                <a:rPr lang="en-US" altLang="zh-TW" i="1" kern="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-W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[</a:t>
              </a:r>
              <a:r>
                <a:rPr lang="en-US" altLang="zh-TW" i="1" kern="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level</a:t>
              </a:r>
              <a:r>
                <a:rPr lang="en-US" altLang="zh-TW" i="1" kern="0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/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</a:t>
              </a:r>
              <a:r>
                <a:rPr lang="en-US" altLang="zh-TW" i="1" kern="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pen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-X[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a|c|f|r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][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xshift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[u]] ] [ -Y[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a|c|f|r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][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yshift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[u]] ] [ -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bobinary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pflags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</a:t>
              </a:r>
              <a:r>
                <a:rPr lang="en-US" altLang="zh-TW" i="1" kern="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ttransp</a:t>
              </a:r>
              <a:r>
                <a:rPr lang="en-US" altLang="zh-TW" i="1" kern="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] [ --PAR=value ]</a:t>
              </a: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3457438" y="3217643"/>
            <a:ext cx="4375936" cy="430330"/>
            <a:chOff x="1882067" y="3271592"/>
            <a:chExt cx="4375936" cy="430330"/>
          </a:xfrm>
        </p:grpSpPr>
        <p:sp>
          <p:nvSpPr>
            <p:cNvPr id="12" name="矩形 11"/>
            <p:cNvSpPr/>
            <p:nvPr/>
          </p:nvSpPr>
          <p:spPr bwMode="auto">
            <a:xfrm>
              <a:off x="1907704" y="3271592"/>
              <a:ext cx="4032448" cy="413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882067" y="3301812"/>
              <a:ext cx="437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coast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-D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h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-W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0.8p,0/0/0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-V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3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6" name="Text Box 4"/>
          <p:cNvSpPr txBox="1">
            <a:spLocks noChangeArrowheads="1"/>
          </p:cNvSpPr>
          <p:nvPr/>
        </p:nvSpPr>
        <p:spPr bwMode="auto">
          <a:xfrm>
            <a:off x="3405742" y="1187433"/>
            <a:ext cx="8390038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</a:t>
            </a: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resolution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+f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]: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Selects the resolution of the data set to use ((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ull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(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h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igh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(</a:t>
            </a: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ntermediate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(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)ow, and (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)rude). 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選擇海岸線資料精度。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內建的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GSHHG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海岸線資料有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5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個不同精度的版本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從高到低依次為：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full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high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intermediate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low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和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crude)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-D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Choose (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uto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to automatically select the best resolution given the chosen map scale 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依據目前繪圖區域的大小，自動選擇合適的精度，預設使用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-D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+f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Automatically select a lower resolution should the one requested not be available 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則指令找不到指定的精度資料時，自動尋找更低精度的資料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5" y="383435"/>
            <a:ext cx="2935508" cy="3864409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5191317" y="553300"/>
            <a:ext cx="4445740" cy="418689"/>
            <a:chOff x="1409432" y="3558988"/>
            <a:chExt cx="4445740" cy="418689"/>
          </a:xfrm>
        </p:grpSpPr>
        <p:sp>
          <p:nvSpPr>
            <p:cNvPr id="8" name="矩形 7"/>
            <p:cNvSpPr/>
            <p:nvPr/>
          </p:nvSpPr>
          <p:spPr bwMode="auto">
            <a:xfrm>
              <a:off x="1409432" y="3558988"/>
              <a:ext cx="4032448" cy="413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479236" y="3577567"/>
              <a:ext cx="437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coast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-D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h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-W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0.8p,0/0/0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-V </a:t>
              </a:r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8656534" y="5270457"/>
            <a:ext cx="3425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Try: </a:t>
            </a:r>
            <a:r>
              <a:rPr lang="it-IT" altLang="zh-TW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-D</a:t>
            </a:r>
            <a:r>
              <a:rPr lang="it-IT" altLang="zh-TW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f</a:t>
            </a:r>
            <a:r>
              <a:rPr lang="it-IT" altLang="zh-TW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, –D</a:t>
            </a:r>
            <a:r>
              <a:rPr lang="it-IT" altLang="zh-TW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i</a:t>
            </a:r>
            <a:r>
              <a:rPr lang="it-IT" altLang="zh-TW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, –D</a:t>
            </a:r>
            <a:r>
              <a:rPr lang="it-IT" altLang="zh-TW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l</a:t>
            </a:r>
            <a:r>
              <a:rPr lang="it-IT" altLang="zh-TW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and –D</a:t>
            </a:r>
            <a:r>
              <a:rPr lang="it-IT" altLang="zh-TW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c</a:t>
            </a:r>
            <a:r>
              <a:rPr lang="it-IT" altLang="zh-TW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endParaRPr lang="zh-TW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DA2D475-5DCC-48D3-B03E-042DD7B133C1}"/>
              </a:ext>
            </a:extLst>
          </p:cNvPr>
          <p:cNvGrpSpPr/>
          <p:nvPr/>
        </p:nvGrpSpPr>
        <p:grpSpPr>
          <a:xfrm>
            <a:off x="774789" y="4406932"/>
            <a:ext cx="7760313" cy="2268569"/>
            <a:chOff x="2279576" y="4439460"/>
            <a:chExt cx="7760313" cy="2268569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9" t="15745" r="9270" b="4158"/>
            <a:stretch/>
          </p:blipFill>
          <p:spPr>
            <a:xfrm>
              <a:off x="2279576" y="4509436"/>
              <a:ext cx="1630250" cy="2159925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0" t="15746" r="9456" b="5458"/>
            <a:stretch/>
          </p:blipFill>
          <p:spPr>
            <a:xfrm>
              <a:off x="4358642" y="4465254"/>
              <a:ext cx="1665351" cy="2189707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4" t="15746" r="9269" b="5458"/>
            <a:stretch/>
          </p:blipFill>
          <p:spPr>
            <a:xfrm>
              <a:off x="6429994" y="4478677"/>
              <a:ext cx="1628052" cy="215968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11698" y="4439460"/>
              <a:ext cx="1728191" cy="2268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42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3503712" y="942330"/>
            <a:ext cx="4032448" cy="4134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000">
              <a:solidFill>
                <a:srgbClr val="66FFFF"/>
              </a:solidFill>
              <a:latin typeface="PLATSCH" pitchFamily="2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79984" y="154054"/>
            <a:ext cx="7772400" cy="685800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Draw shorelines</a:t>
            </a:r>
          </a:p>
        </p:txBody>
      </p:sp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882899" y="2368251"/>
            <a:ext cx="9830302" cy="398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-W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[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level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/]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pen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: Draw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shorelines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[Default is no shorelines]. Append pen attributes [Defaults: </a:t>
            </a:r>
            <a:r>
              <a:rPr kumimoji="1"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width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= default, </a:t>
            </a:r>
            <a:r>
              <a:rPr kumimoji="1"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color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=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black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</a:t>
            </a:r>
            <a:r>
              <a:rPr kumimoji="1"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style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=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solid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] which apply to all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four levels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(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繪製</a:t>
            </a:r>
            <a:r>
              <a:rPr kumimoji="1"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四個等級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的</a:t>
            </a:r>
            <a:r>
              <a:rPr kumimoji="1"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岸線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。岸線指水體與陸地交界，岸線畫筆由寬度、顏色及樣式設定，参數用逗號</a:t>
            </a:r>
            <a:r>
              <a:rPr kumimoji="1"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隔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開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)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Prepend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level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/: where level is 1-4 and represent coastline, lakeshore, island-in-lake shore, and lake-in-island-in-lake shore (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岸線分成四個等級，設定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至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4</a:t>
            </a:r>
            <a:r>
              <a:rPr kumimoji="1"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，分別為海岸線、</a:t>
            </a:r>
            <a:r>
              <a:rPr lang="zh-TW" altLang="zh-TW" sz="20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FandolSong-Regular-Identity-H"/>
              </a:rPr>
              <a:t>湖泊岸線</a:t>
            </a:r>
            <a:r>
              <a:rPr lang="zh-TW" altLang="en-US" sz="20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FandolSong-Regular-Identity-H"/>
              </a:rPr>
              <a:t>、湖中島岸線及湖中島中湖的岸線</a:t>
            </a:r>
            <a:r>
              <a:rPr kumimoji="1"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Repeat -W as needed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 When specific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level pens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are set, those not listed will not be drawn [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Default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draws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all levels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; but see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-A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]. (</a:t>
            </a:r>
            <a:r>
              <a:rPr kumimoji="1"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在同一指令中，可以使用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-W</a:t>
            </a:r>
            <a:r>
              <a:rPr kumimoji="1"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，以指定不同等級岸線的畫筆屬性，岸線等級及畫筆屬性用斜線隔開。預設為繪製四個等級的線，但由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-A</a:t>
            </a:r>
            <a:r>
              <a:rPr kumimoji="1"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設定最小面積以下的水體或島嶼，則不繪製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1" lang="en-US" altLang="zh-TW" sz="180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71547" y="1709681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i="1" dirty="0">
                <a:solidFill>
                  <a:srgbClr val="0000FF"/>
                </a:solidFill>
                <a:latin typeface="NimbusRomNo9L-Medi"/>
              </a:rPr>
              <a:t>-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evel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/]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pen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width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]]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color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style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|]]</a:t>
            </a:r>
            <a:endParaRPr lang="zh-TW" altLang="en-US" sz="2000" i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29771" y="942330"/>
            <a:ext cx="4375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gmt coast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-D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-W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0.8p,0/0/0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-V </a:t>
            </a:r>
          </a:p>
        </p:txBody>
      </p:sp>
    </p:spTree>
    <p:extLst>
      <p:ext uri="{BB962C8B-B14F-4D97-AF65-F5344CB8AC3E}">
        <p14:creationId xmlns:p14="http://schemas.microsoft.com/office/powerpoint/2010/main" val="1903231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13059" y="196012"/>
            <a:ext cx="7772400" cy="685800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Specifying pen attributes</a:t>
            </a:r>
          </a:p>
        </p:txBody>
      </p:sp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945222" y="1798569"/>
            <a:ext cx="10685124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The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attributes of lines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and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symbol outlines 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as defined by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pen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is a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comma-delimited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list of </a:t>
            </a:r>
            <a:r>
              <a:rPr kumimoji="1"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width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</a:t>
            </a:r>
            <a:r>
              <a:rPr kumimoji="1"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color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and </a:t>
            </a:r>
            <a:r>
              <a:rPr kumimoji="1"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style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each of which is optional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Width is by default measured in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points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(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1/72 of an inch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). Append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</a:t>
            </a:r>
            <a:r>
              <a:rPr kumimoji="1"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i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or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p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to specify pen width in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cm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inch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or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points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respectively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Predefined pen names: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default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faint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and {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thin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thick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fat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}[</a:t>
            </a:r>
            <a:r>
              <a:rPr kumimoji="1"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er|est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], and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obese</a:t>
            </a:r>
          </a:p>
        </p:txBody>
      </p:sp>
      <p:sp>
        <p:nvSpPr>
          <p:cNvPr id="6" name="矩形 5"/>
          <p:cNvSpPr/>
          <p:nvPr/>
        </p:nvSpPr>
        <p:spPr>
          <a:xfrm>
            <a:off x="6287784" y="1232296"/>
            <a:ext cx="54555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000" b="1" i="1" dirty="0">
                <a:solidFill>
                  <a:srgbClr val="0000FF"/>
                </a:solidFill>
                <a:latin typeface="NimbusRomNo9L-Medi"/>
              </a:rPr>
              <a:t>-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evel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/]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pen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width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]]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color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style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|]]</a:t>
            </a:r>
            <a:endParaRPr lang="zh-TW" altLang="en-US" sz="2000" i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853" y="4135094"/>
            <a:ext cx="4171406" cy="257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454081" y="3734984"/>
            <a:ext cx="44654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2000" dirty="0">
                <a:solidFill>
                  <a:srgbClr val="C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List &amp; corresponding pen widths</a:t>
            </a:r>
            <a:endParaRPr lang="zh-TW" altLang="en-US" sz="2000" dirty="0">
              <a:solidFill>
                <a:srgbClr val="C00000"/>
              </a:solidFill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728835" y="5253512"/>
            <a:ext cx="1984721" cy="339930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800" i="1">
              <a:solidFill>
                <a:srgbClr val="FF9933"/>
              </a:solidFill>
              <a:latin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73031" y="4196776"/>
            <a:ext cx="514215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The color can be specified in five different ways: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gray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RGB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HSV, CMYK and </a:t>
            </a:r>
            <a:r>
              <a:rPr kumimoji="1"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Colorname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.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List Of Colors: 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Specify one of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663 valid color names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. See C:/programs/gmt6/share/doc/html/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gmtcolors.html 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or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488686" y="1232296"/>
            <a:ext cx="4396275" cy="414963"/>
            <a:chOff x="2018070" y="870126"/>
            <a:chExt cx="4396275" cy="414963"/>
          </a:xfrm>
        </p:grpSpPr>
        <p:sp>
          <p:nvSpPr>
            <p:cNvPr id="11" name="矩形 10"/>
            <p:cNvSpPr/>
            <p:nvPr/>
          </p:nvSpPr>
          <p:spPr bwMode="auto">
            <a:xfrm>
              <a:off x="2018070" y="871683"/>
              <a:ext cx="4032448" cy="413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038409" y="870126"/>
              <a:ext cx="437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coast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-D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h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-W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0.8p,0/0/0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-V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9533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65307" y="195164"/>
            <a:ext cx="7772400" cy="685800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Specifying pen attributes</a:t>
            </a:r>
          </a:p>
        </p:txBody>
      </p:sp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780836" y="1559419"/>
            <a:ext cx="10253609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The </a:t>
            </a:r>
            <a:r>
              <a:rPr kumimoji="1"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style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attribute controls the </a:t>
            </a:r>
            <a:r>
              <a:rPr kumimoji="1"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appearance of the line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A ”</a:t>
            </a:r>
            <a:r>
              <a:rPr kumimoji="1" lang="en-US" altLang="zh-TW" sz="18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.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” yields a </a:t>
            </a:r>
            <a:r>
              <a:rPr kumimoji="1"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dotted line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whereas a </a:t>
            </a:r>
            <a:r>
              <a:rPr kumimoji="1"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dashed pen 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is requested with “</a:t>
            </a:r>
            <a:r>
              <a:rPr kumimoji="1" lang="en-US" altLang="zh-TW" sz="18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-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”.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Style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can be any of ‘</a:t>
            </a:r>
            <a:r>
              <a:rPr kumimoji="1"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solid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’, ‘</a:t>
            </a:r>
            <a:r>
              <a:rPr kumimoji="1"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dashed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’ ‘</a:t>
            </a:r>
            <a:r>
              <a:rPr kumimoji="1"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dotted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’, ‘</a:t>
            </a:r>
            <a:r>
              <a:rPr kumimoji="1" lang="en-US" altLang="zh-TW" sz="18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dashdot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’, or ‘</a:t>
            </a:r>
            <a:r>
              <a:rPr kumimoji="1" lang="en-US" altLang="zh-TW" sz="18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dotdash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’, or a </a:t>
            </a:r>
            <a:r>
              <a:rPr kumimoji="1"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custom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combination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of dashes ‘</a:t>
            </a:r>
            <a:r>
              <a:rPr kumimoji="1" lang="en-US" altLang="zh-TW" sz="18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-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‘ and dots ‘</a:t>
            </a:r>
            <a:r>
              <a:rPr kumimoji="1" lang="en-US" altLang="zh-TW" sz="1800" b="1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.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’. 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Specify </a:t>
            </a:r>
            <a:r>
              <a:rPr kumimoji="1"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string</a:t>
            </a:r>
            <a:r>
              <a:rPr kumimoji="1" lang="en-US" altLang="zh-TW" sz="1800" b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:</a:t>
            </a:r>
            <a:r>
              <a:rPr kumimoji="1"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offset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where string is a series of numbers separated by </a:t>
            </a:r>
            <a:r>
              <a:rPr kumimoji="1"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underscores [ _ ] 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. These numbers represent a pattern by indicating the length of line segments and the gap between segments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04" y="3963702"/>
            <a:ext cx="7848872" cy="250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215680" y="1017184"/>
            <a:ext cx="65527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i="1" dirty="0">
                <a:solidFill>
                  <a:srgbClr val="0000FF"/>
                </a:solidFill>
                <a:latin typeface="NimbusRomNo9L-Medi"/>
              </a:rPr>
              <a:t>-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evel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/]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pen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width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]]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color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</a:t>
            </a: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style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|]]</a:t>
            </a:r>
            <a:endParaRPr lang="zh-TW" altLang="en-US" sz="2000" i="1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96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807864" y="504847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TW" sz="20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636999" y="1139303"/>
            <a:ext cx="608230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Make a working directory, e.g., at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d:/gmtwork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Make a directory to put all the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grid files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&amp; set a variable for the path of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gridfiles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e.g., create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d:\gridfiles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or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c:\gridfiles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Cut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~\Lecture 02\tw_topo500m.nc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&amp; put it in d:\gridfiles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413519" y="71655"/>
            <a:ext cx="678869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9pPr>
          </a:lstStyle>
          <a:p>
            <a:r>
              <a:rPr lang="en-US" altLang="zh-TW" sz="2600" kern="0" dirty="0">
                <a:solidFill>
                  <a:srgbClr val="000000"/>
                </a:solidFill>
                <a:latin typeface="Lucida Calligraphy" pitchFamily="66" charset="0"/>
                <a:ea typeface="新細明體" charset="-120"/>
              </a:rPr>
              <a:t>Shorthand at the Command Prompt</a:t>
            </a:r>
          </a:p>
        </p:txBody>
      </p:sp>
      <p:sp>
        <p:nvSpPr>
          <p:cNvPr id="12" name="矩形 11"/>
          <p:cNvSpPr/>
          <p:nvPr/>
        </p:nvSpPr>
        <p:spPr>
          <a:xfrm>
            <a:off x="6547873" y="1047475"/>
            <a:ext cx="475369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300"/>
              </a:spcBef>
              <a:buFont typeface="Wingdings" panose="05000000000000000000" pitchFamily="2" charset="2"/>
              <a:buChar char="Ø"/>
              <a:defRPr/>
            </a:pP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建立工作和網格資料目錄或資料夾</a:t>
            </a:r>
            <a:endParaRPr lang="en-US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新細明體" panose="02020500000000000000" pitchFamily="18" charset="-120"/>
            </a:endParaRPr>
          </a:p>
          <a:p>
            <a:pPr marL="342900" indent="-342900" eaLnBrk="0" fontAlgn="base" hangingPunct="0">
              <a:spcBef>
                <a:spcPts val="300"/>
              </a:spcBef>
              <a:buFont typeface="Wingdings" panose="05000000000000000000" pitchFamily="2" charset="2"/>
              <a:buChar char="Ø"/>
              <a:defRPr/>
            </a:pP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工作目錄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: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d:/gmtwork</a:t>
            </a:r>
          </a:p>
          <a:p>
            <a:pPr marL="342900" indent="-342900" eaLnBrk="0" fontAlgn="base" hangingPunct="0">
              <a:spcBef>
                <a:spcPts val="300"/>
              </a:spcBef>
              <a:buFont typeface="Wingdings" panose="05000000000000000000" pitchFamily="2" charset="2"/>
              <a:buChar char="Ø"/>
              <a:defRPr/>
            </a:pP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網格資料目錄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: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d:/gridfiles</a:t>
            </a:r>
          </a:p>
          <a:p>
            <a:pPr marL="342900" indent="-342900" eaLnBrk="0" fontAlgn="base" hangingPunct="0">
              <a:spcBef>
                <a:spcPts val="300"/>
              </a:spcBef>
              <a:buFont typeface="Wingdings" panose="05000000000000000000" pitchFamily="2" charset="2"/>
              <a:buChar char="Ø"/>
              <a:defRPr/>
            </a:pP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將下載格資料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*.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nc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(</a:t>
            </a:r>
            <a:r>
              <a:rPr lang="zh-TW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副檔名或後綴名為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nc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放入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d:/gridfiles</a:t>
            </a:r>
          </a:p>
          <a:p>
            <a:pPr marL="342900" indent="-342900" eaLnBrk="0" fontAlgn="base" hangingPunct="0">
              <a:spcBef>
                <a:spcPts val="300"/>
              </a:spcBef>
              <a:buFont typeface="Wingdings" panose="05000000000000000000" pitchFamily="2" charset="2"/>
              <a:buChar char="Ø"/>
              <a:defRPr/>
            </a:pPr>
            <a:r>
              <a:rPr lang="zh-TW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速記符號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(shorthand)</a:t>
            </a:r>
            <a:r>
              <a:rPr lang="zh-TW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簡介</a:t>
            </a:r>
            <a:endParaRPr lang="zh-TW" altLang="zh-TW" sz="2000" dirty="0">
              <a:solidFill>
                <a:srgbClr val="0000FF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3982" y="3324013"/>
            <a:ext cx="1093170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~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tilde, 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波浪號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): On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Unix-like operating systems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(Linux &amp; Mac OS), tilde indicates the current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user's home directory</a:t>
            </a:r>
            <a:endParaRPr lang="en-US" altLang="zh-TW" sz="2000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Change directory to a path specified working directory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~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is  a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short-cut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for the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absolute path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of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current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GMT home directory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e.g.,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d:/gmtwork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Shorthand at the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bash shell</a:t>
            </a:r>
          </a:p>
          <a:p>
            <a:pPr marL="457200" indent="-457200" eaLnBrk="0" fontAlgn="base" hangingPunct="0">
              <a:spcBef>
                <a:spcPts val="3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(slash, 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斜線、斜槓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–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root directory (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根目錄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</a:p>
          <a:p>
            <a:pPr marL="457200" indent="-457200" eaLnBrk="0" fontAlgn="base" hangingPunct="0">
              <a:spcBef>
                <a:spcPts val="3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./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–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current directory</a:t>
            </a:r>
          </a:p>
          <a:p>
            <a:pPr marL="457200" indent="-457200" eaLnBrk="0" fontAlgn="base" hangingPunct="0">
              <a:spcBef>
                <a:spcPts val="3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../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–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parent directory</a:t>
            </a:r>
          </a:p>
          <a:p>
            <a:pPr marL="457200" indent="-457200" eaLnBrk="0" fontAlgn="base" hangingPunct="0">
              <a:spcBef>
                <a:spcPts val="3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~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– home directory</a:t>
            </a:r>
          </a:p>
        </p:txBody>
      </p:sp>
    </p:spTree>
    <p:extLst>
      <p:ext uri="{BB962C8B-B14F-4D97-AF65-F5344CB8AC3E}">
        <p14:creationId xmlns:p14="http://schemas.microsoft.com/office/powerpoint/2010/main" val="3917386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28787" y="246691"/>
            <a:ext cx="7772400" cy="685800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Specifying pen attributes, cont</a:t>
            </a:r>
            <a:r>
              <a:rPr lang="en-US" altLang="zh-TW" sz="28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.</a:t>
            </a:r>
          </a:p>
        </p:txBody>
      </p:sp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2128787" y="986817"/>
            <a:ext cx="83077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The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offset phase-shifts 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the pattern from the beginning the line</a:t>
            </a:r>
            <a:r>
              <a:rPr kumimoji="1"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50709" y="1512178"/>
            <a:ext cx="909058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If you want a </a:t>
            </a:r>
            <a:r>
              <a:rPr lang="en-US" altLang="zh-TW" sz="2000" dirty="0">
                <a:solidFill>
                  <a:srgbClr val="0000FF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yellow line </a:t>
            </a: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of </a:t>
            </a:r>
            <a:r>
              <a:rPr lang="en-US" altLang="zh-TW" sz="2000" dirty="0">
                <a:solidFill>
                  <a:srgbClr val="0000FF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width 0.1 cm </a:t>
            </a: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that alternates between </a:t>
            </a:r>
            <a:r>
              <a:rPr lang="en-US" altLang="zh-TW" sz="2000" dirty="0">
                <a:solidFill>
                  <a:srgbClr val="FF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long dashes (4 points)</a:t>
            </a: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, </a:t>
            </a:r>
            <a:r>
              <a:rPr lang="en-US" altLang="zh-TW" sz="2000" dirty="0">
                <a:solidFill>
                  <a:srgbClr val="FF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an 8 point gap</a:t>
            </a: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, then </a:t>
            </a:r>
            <a:r>
              <a:rPr lang="en-US" altLang="zh-TW" sz="2000" dirty="0">
                <a:solidFill>
                  <a:srgbClr val="FF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a 5 point dash</a:t>
            </a: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, then another </a:t>
            </a:r>
            <a:r>
              <a:rPr lang="en-US" altLang="zh-TW" sz="2000" dirty="0">
                <a:solidFill>
                  <a:srgbClr val="FF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8 point gap</a:t>
            </a: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, with pattern </a:t>
            </a:r>
            <a:r>
              <a:rPr lang="en-US" altLang="zh-TW" sz="2000" dirty="0">
                <a:solidFill>
                  <a:srgbClr val="FF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offset by 2 points </a:t>
            </a: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from the origin, specifying:</a:t>
            </a:r>
            <a:endParaRPr lang="zh-TW" altLang="en-US" sz="2000" dirty="0">
              <a:solidFill>
                <a:srgbClr val="000000"/>
              </a:solidFill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81469" y="2673990"/>
            <a:ext cx="34644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2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-W</a:t>
            </a:r>
            <a:r>
              <a:rPr lang="en-US" altLang="zh-TW" sz="22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0.1c,yellow,</a:t>
            </a:r>
            <a:r>
              <a:rPr lang="en-US" altLang="zh-TW" sz="22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4_8_5_8</a:t>
            </a:r>
            <a:r>
              <a:rPr lang="en-US" altLang="zh-TW" sz="2200" dirty="0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</a:t>
            </a:r>
            <a:r>
              <a:rPr lang="en-US" altLang="zh-TW" sz="22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2p</a:t>
            </a:r>
            <a:endParaRPr lang="zh-TW" altLang="en-US" sz="2200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960012" y="3221133"/>
            <a:ext cx="61099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Additional examples of pen specifications</a:t>
            </a:r>
            <a:endParaRPr lang="zh-TW" altLang="en-US" sz="2000" dirty="0">
              <a:solidFill>
                <a:srgbClr val="0000FF"/>
              </a:solidFill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87" y="3762686"/>
            <a:ext cx="7728763" cy="28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59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098399" y="438071"/>
            <a:ext cx="7772400" cy="685800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Specifying pen attributes, cont.</a:t>
            </a:r>
          </a:p>
        </p:txBody>
      </p:sp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647272" y="1339315"/>
            <a:ext cx="10510463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Several 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PostScript settings 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can affect the appearance of lines: Controlled via the 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GMT defaults settings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PS_LINE_CAP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PS_LINE_JOIN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 and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PS_MITER_LIMIT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in </a:t>
            </a:r>
            <a:r>
              <a:rPr kumimoji="1" lang="en-US" altLang="zh-TW" sz="2000" dirty="0" err="1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gmt.conf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.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Determine how a line segment ending is rendered, be it at the termination of a solid line or at the end of all dashed line segments making up a line, and how a straight lines of finite thickness should behave when joined at a common point.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By default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 line segments have 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rectangular ends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 but this can change to give </a:t>
            </a: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rounded ends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.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2417107" y="3755361"/>
            <a:ext cx="74236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Line appearance can be varied by using </a:t>
            </a:r>
            <a:r>
              <a:rPr lang="en-US" altLang="zh-TW" sz="2000" dirty="0">
                <a:solidFill>
                  <a:srgbClr val="0000FF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PS_LINE_CAP</a:t>
            </a:r>
            <a:endParaRPr lang="zh-TW" altLang="en-US" sz="2000" dirty="0">
              <a:solidFill>
                <a:srgbClr val="0000FF"/>
              </a:solidFill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27" y="4414033"/>
            <a:ext cx="9300631" cy="220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817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6" descr="te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99" y="2636113"/>
            <a:ext cx="3024336" cy="388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891669" y="1577071"/>
            <a:ext cx="6024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Try: white outline with different widths &amp; styles</a:t>
            </a:r>
            <a:endParaRPr lang="zh-TW" altLang="en-US" sz="20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23593" y="2068638"/>
            <a:ext cx="69847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</a:t>
            </a:r>
            <a:r>
              <a:rPr lang="en-US" altLang="zh-TW" sz="20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</a:t>
            </a:r>
            <a:r>
              <a:rPr lang="en-US" altLang="zh-TW" sz="20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thick,white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–W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0.2p,255/255/255,.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and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–</a:t>
            </a:r>
            <a:r>
              <a:rPr lang="en-US" altLang="zh-TW" sz="20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</a:t>
            </a:r>
            <a:r>
              <a:rPr lang="en-US" altLang="zh-TW" sz="20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obese,white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,-  </a:t>
            </a: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endParaRPr lang="zh-TW" altLang="en-US" sz="2800" i="1" dirty="0">
              <a:solidFill>
                <a:srgbClr val="FF9933"/>
              </a:solidFill>
              <a:latin typeface="Times New Roman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15912" r="7962" b="4950"/>
          <a:stretch/>
        </p:blipFill>
        <p:spPr>
          <a:xfrm>
            <a:off x="4459975" y="2769745"/>
            <a:ext cx="2887793" cy="37556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15913" r="8709" b="5083"/>
          <a:stretch/>
        </p:blipFill>
        <p:spPr>
          <a:xfrm>
            <a:off x="7583111" y="2769745"/>
            <a:ext cx="2859517" cy="3769389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779984" y="154054"/>
            <a:ext cx="7772400" cy="685800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Draw shorelines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3503713" y="931312"/>
            <a:ext cx="4396275" cy="414963"/>
            <a:chOff x="2018070" y="870126"/>
            <a:chExt cx="4396275" cy="414963"/>
          </a:xfrm>
        </p:grpSpPr>
        <p:sp>
          <p:nvSpPr>
            <p:cNvPr id="13" name="矩形 12"/>
            <p:cNvSpPr/>
            <p:nvPr/>
          </p:nvSpPr>
          <p:spPr bwMode="auto">
            <a:xfrm>
              <a:off x="2018070" y="871683"/>
              <a:ext cx="4032448" cy="413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038409" y="870126"/>
              <a:ext cx="437593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coast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-D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h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-W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0.8p,0/0/0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-V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15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976" y="133799"/>
            <a:ext cx="3641236" cy="79216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Lect02B.bat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472062" y="804286"/>
            <a:ext cx="5404756" cy="5815407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TW" altLang="en-US" sz="2000" kern="0">
              <a:solidFill>
                <a:srgbClr val="66FFFF"/>
              </a:solidFill>
              <a:latin typeface="PLATSCH" pitchFamily="2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97845" y="879728"/>
            <a:ext cx="5073489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set</a:t>
            </a:r>
            <a:r>
              <a:rPr lang="en-US" altLang="zh-TW" sz="18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=c:\gridfiles</a:t>
            </a:r>
            <a:r>
              <a:rPr lang="en-US" altLang="zh-TW" sz="18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\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tw_topo500m.nc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set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cpt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=my1st.cpt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set</a:t>
            </a:r>
            <a:r>
              <a:rPr lang="en-US" altLang="zh-TW" sz="18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range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 118.5/123.5/21/26</a:t>
            </a:r>
            <a:endParaRPr lang="en-US" altLang="zh-TW" sz="1800" dirty="0">
              <a:solidFill>
                <a:srgbClr val="00B05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……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echo</a:t>
            </a:r>
            <a:r>
              <a:rPr lang="en-US" altLang="zh-TW" sz="18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-5695.33</a:t>
            </a:r>
            <a:r>
              <a:rPr lang="en-US" altLang="zh-TW" sz="18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255 0 255</a:t>
            </a:r>
            <a:r>
              <a:rPr lang="en-US" altLang="zh-TW" sz="18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-5178.35</a:t>
            </a:r>
            <a:r>
              <a:rPr lang="en-US" altLang="zh-TW" sz="18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	 </a:t>
            </a:r>
            <a:r>
              <a:rPr lang="en-US" altLang="zh-TW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255 0  255  </a:t>
            </a:r>
            <a:r>
              <a:rPr lang="en-US" altLang="zh-TW" sz="1800" dirty="0">
                <a:solidFill>
                  <a:srgbClr val="C00000"/>
                </a:solidFill>
                <a:latin typeface="Arial" charset="0"/>
                <a:ea typeface="新細明體" charset="-120"/>
              </a:rPr>
              <a:t>&gt;</a:t>
            </a:r>
            <a:r>
              <a:rPr lang="en-US" altLang="zh-TW" sz="18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1800" dirty="0">
                <a:solidFill>
                  <a:srgbClr val="336600"/>
                </a:solidFill>
                <a:latin typeface="Arial" charset="0"/>
                <a:ea typeface="新細明體" charset="-120"/>
              </a:rPr>
              <a:t>my1st.cpt</a:t>
            </a:r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echo</a:t>
            </a:r>
            <a:r>
              <a:rPr lang="en-US" altLang="zh-TW" sz="18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-5178.35</a:t>
            </a:r>
            <a:r>
              <a:rPr lang="en-US" altLang="zh-TW" sz="18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113 0  255 </a:t>
            </a:r>
            <a:r>
              <a:rPr lang="en-US" altLang="zh-TW" sz="18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-4068.62</a:t>
            </a:r>
            <a:r>
              <a:rPr lang="en-US" altLang="zh-TW" sz="18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	 </a:t>
            </a:r>
            <a:r>
              <a:rPr lang="en-US" altLang="zh-TW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113 0  255   </a:t>
            </a:r>
            <a:r>
              <a:rPr lang="en-US" altLang="zh-TW" sz="1800" dirty="0">
                <a:solidFill>
                  <a:srgbClr val="C00000"/>
                </a:solidFill>
                <a:latin typeface="Arial" charset="0"/>
                <a:ea typeface="新細明體" charset="-120"/>
              </a:rPr>
              <a:t>&gt;&gt;</a:t>
            </a:r>
            <a:r>
              <a:rPr lang="en-US" altLang="zh-TW" sz="18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1800" dirty="0">
                <a:solidFill>
                  <a:srgbClr val="336600"/>
                </a:solidFill>
                <a:latin typeface="Arial" charset="0"/>
                <a:ea typeface="新細明體" charset="-120"/>
              </a:rPr>
              <a:t>my1st.cpt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…….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echo </a:t>
            </a:r>
            <a:r>
              <a:rPr lang="en-US" altLang="zh-TW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N 128   128   128 </a:t>
            </a:r>
            <a:r>
              <a:rPr lang="en-US" altLang="zh-TW" sz="18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&gt;&gt;  </a:t>
            </a:r>
            <a:r>
              <a:rPr lang="en-US" altLang="zh-TW" sz="1800" dirty="0">
                <a:solidFill>
                  <a:srgbClr val="336600"/>
                </a:solidFill>
                <a:latin typeface="Arial" charset="0"/>
                <a:ea typeface="新細明體" charset="-120"/>
              </a:rPr>
              <a:t>my1st.cpt</a:t>
            </a:r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begin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%prefix% 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ps,png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A+m0.5c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grdgradient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-A0/45 -G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%int%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-Ne0.6 -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fg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grdimage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 -Jm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121/23/3c -R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%range% -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%cpt%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-I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%int%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-V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coast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 -D</a:t>
            </a:r>
            <a:r>
              <a:rPr lang="pt-BR" altLang="zh-TW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f</a:t>
            </a:r>
            <a:r>
              <a:rPr lang="pt-BR" altLang="en-US" sz="18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-B</a:t>
            </a:r>
            <a:r>
              <a:rPr lang="pt-BR" altLang="zh-TW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a</a:t>
            </a:r>
            <a:r>
              <a:rPr lang="pt-BR" altLang="en-US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2f</a:t>
            </a:r>
            <a:r>
              <a:rPr lang="pt-BR" altLang="zh-TW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1</a:t>
            </a:r>
            <a:r>
              <a:rPr lang="pt-BR" altLang="en-US" sz="18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–W</a:t>
            </a:r>
            <a:r>
              <a:rPr lang="pt-BR" altLang="en-US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1p,black</a:t>
            </a: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 -T</a:t>
            </a:r>
            <a:r>
              <a:rPr lang="pt-BR" altLang="en-US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dg122.5/25.5+w1.5+f2</a:t>
            </a: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 </a:t>
            </a:r>
            <a:r>
              <a:rPr lang="pt-BR" altLang="en-US" sz="1800" b="1" dirty="0">
                <a:solidFill>
                  <a:srgbClr val="0000FF"/>
                </a:solidFill>
                <a:latin typeface="Arial" charset="0"/>
                <a:ea typeface="新細明體" charset="-120"/>
              </a:rPr>
              <a:t>^</a:t>
            </a: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 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--MAP_FRAME_TYPE</a:t>
            </a:r>
            <a:r>
              <a:rPr lang="pt-BR" altLang="en-US" sz="18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=</a:t>
            </a:r>
            <a:r>
              <a:rPr lang="pt-BR" altLang="en-US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fancy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del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6058988" y="930671"/>
            <a:ext cx="4886150" cy="5398210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TW" altLang="en-US" sz="2000" kern="0">
              <a:solidFill>
                <a:srgbClr val="66FFFF"/>
              </a:solidFill>
              <a:latin typeface="PLATSCH" pitchFamily="2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6187258" y="128433"/>
            <a:ext cx="3641236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9pPr>
          </a:lstStyle>
          <a:p>
            <a:pPr>
              <a:defRPr/>
            </a:pPr>
            <a:r>
              <a:rPr lang="en-US" altLang="zh-TW" sz="2600" kern="0" dirty="0">
                <a:solidFill>
                  <a:srgbClr val="000000"/>
                </a:solidFill>
                <a:latin typeface="Lucida Calligraphy" pitchFamily="66" charset="0"/>
                <a:ea typeface="新細明體" charset="-120"/>
              </a:rPr>
              <a:t>Lect02B.sh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6249301" y="938804"/>
            <a:ext cx="4695837" cy="5309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=c:\gridfiles</a:t>
            </a:r>
            <a:r>
              <a:rPr lang="en-US" altLang="zh-TW" sz="18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\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tw_topo500m.nc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cpt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=my1st.cpt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range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 118.5/123.5/21/26</a:t>
            </a:r>
            <a:endParaRPr lang="en-US" altLang="zh-TW" sz="1800" dirty="0">
              <a:solidFill>
                <a:srgbClr val="00B05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……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cat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&lt;&lt;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END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&gt;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my1st.cpt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-5695.33   255 0 255 -5178.35  55   0  255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-5178.35  113  0 255 -4068.62  113  0  255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……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da-DK" altLang="zh-TW" sz="18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END</a:t>
            </a:r>
            <a:endParaRPr lang="en-US" altLang="zh-TW" sz="1800" dirty="0">
              <a:solidFill>
                <a:srgbClr val="FF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begin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${prefix} 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ps,png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A+m0.5c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grdgradient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${grid}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-A0/45 –G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${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}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-Ne0.6 -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fg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grdimage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${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} -Jm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121/23/3c –R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${range}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–C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${cpt}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-I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${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}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-V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coast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 -D</a:t>
            </a:r>
            <a:r>
              <a:rPr lang="pt-BR" altLang="zh-TW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f</a:t>
            </a:r>
            <a:r>
              <a:rPr lang="pt-BR" altLang="en-US" sz="18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-B</a:t>
            </a:r>
            <a:r>
              <a:rPr lang="pt-BR" altLang="zh-TW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a</a:t>
            </a:r>
            <a:r>
              <a:rPr lang="pt-BR" altLang="en-US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2f</a:t>
            </a:r>
            <a:r>
              <a:rPr lang="pt-BR" altLang="zh-TW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1</a:t>
            </a:r>
            <a:r>
              <a:rPr lang="pt-BR" altLang="en-US" sz="18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–W</a:t>
            </a:r>
            <a:r>
              <a:rPr lang="pt-BR" altLang="en-US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1p,black</a:t>
            </a: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 -T</a:t>
            </a:r>
            <a:r>
              <a:rPr lang="pt-BR" altLang="en-US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dg122.5/25.5+w1.5+f2</a:t>
            </a: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 \ 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pt-BR" altLang="en-US" sz="18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--MAP_FRAME_TYPE</a:t>
            </a:r>
            <a:r>
              <a:rPr lang="pt-BR" altLang="en-US" sz="18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=</a:t>
            </a:r>
            <a:r>
              <a:rPr lang="pt-BR" altLang="en-US" sz="18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fancy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–V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end</a:t>
            </a:r>
          </a:p>
        </p:txBody>
      </p:sp>
    </p:spTree>
    <p:extLst>
      <p:ext uri="{BB962C8B-B14F-4D97-AF65-F5344CB8AC3E}">
        <p14:creationId xmlns:p14="http://schemas.microsoft.com/office/powerpoint/2010/main" val="3598347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40565" y="151658"/>
            <a:ext cx="3785448" cy="613047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Lect02B.bat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5542038" y="403351"/>
            <a:ext cx="6149817" cy="4548793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TW" altLang="en-US" sz="2000" kern="0">
              <a:solidFill>
                <a:srgbClr val="66FFFF"/>
              </a:solidFill>
              <a:latin typeface="PLATSCH" pitchFamily="2" charset="0"/>
            </a:endParaRPr>
          </a:p>
        </p:txBody>
      </p:sp>
      <p:sp>
        <p:nvSpPr>
          <p:cNvPr id="308227" name="Text Box 3"/>
          <p:cNvSpPr txBox="1">
            <a:spLocks noChangeArrowheads="1"/>
          </p:cNvSpPr>
          <p:nvPr/>
        </p:nvSpPr>
        <p:spPr bwMode="auto">
          <a:xfrm>
            <a:off x="5542038" y="420469"/>
            <a:ext cx="623214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echo</a:t>
            </a:r>
            <a:r>
              <a:rPr lang="en-US" altLang="zh-TW" sz="20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-5695.33</a:t>
            </a:r>
            <a:r>
              <a:rPr lang="en-US" altLang="zh-TW" sz="20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255 0 255</a:t>
            </a:r>
            <a:r>
              <a:rPr lang="en-US" altLang="zh-TW" sz="20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-5178.35</a:t>
            </a:r>
            <a:r>
              <a:rPr lang="en-US" altLang="zh-TW" sz="20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255 0  255  </a:t>
            </a:r>
            <a:r>
              <a:rPr lang="en-US" altLang="zh-TW" sz="2000" dirty="0">
                <a:solidFill>
                  <a:srgbClr val="C00000"/>
                </a:solidFill>
                <a:latin typeface="Arial" charset="0"/>
                <a:ea typeface="新細明體" charset="-120"/>
              </a:rPr>
              <a:t>&gt;</a:t>
            </a:r>
            <a:r>
              <a:rPr lang="en-US" altLang="zh-TW" sz="20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my1st.cpt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echo</a:t>
            </a:r>
            <a:r>
              <a:rPr lang="en-US" altLang="zh-TW" sz="20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-5178.35</a:t>
            </a:r>
            <a:r>
              <a:rPr lang="en-US" altLang="zh-TW" sz="20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113 0  255 </a:t>
            </a:r>
            <a:r>
              <a:rPr lang="en-US" altLang="zh-TW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-4068.62</a:t>
            </a:r>
            <a:r>
              <a:rPr lang="en-US" altLang="zh-TW" sz="20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113 0  255   </a:t>
            </a:r>
            <a:r>
              <a:rPr lang="en-US" altLang="zh-TW" sz="2000" dirty="0">
                <a:solidFill>
                  <a:srgbClr val="C00000"/>
                </a:solidFill>
                <a:latin typeface="Arial" charset="0"/>
                <a:ea typeface="新細明體" charset="-120"/>
              </a:rPr>
              <a:t>&gt;&gt;</a:t>
            </a:r>
            <a:r>
              <a:rPr lang="en-US" altLang="zh-TW" sz="2000" dirty="0">
                <a:solidFill>
                  <a:srgbClr val="3333CC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my1st.cpt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…….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echo </a:t>
            </a:r>
            <a:r>
              <a:rPr lang="en-US" altLang="zh-TW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F	255    255     255 </a:t>
            </a: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&gt;&gt;  </a:t>
            </a:r>
            <a:r>
              <a:rPr lang="en-US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my1st.cpt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echo </a:t>
            </a:r>
            <a:r>
              <a:rPr lang="en-US" altLang="zh-TW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N	128    128     128 </a:t>
            </a: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&gt;&gt;  </a:t>
            </a:r>
            <a:r>
              <a:rPr lang="en-US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my1st.cpt 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gmt </a:t>
            </a:r>
            <a:r>
              <a:rPr lang="en-US" altLang="zh-TW" sz="2000" dirty="0" err="1">
                <a:solidFill>
                  <a:srgbClr val="990000"/>
                </a:solidFill>
                <a:latin typeface="Arial" charset="0"/>
                <a:ea typeface="新細明體" charset="-120"/>
              </a:rPr>
              <a:t>grdgradient</a:t>
            </a: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336600"/>
                </a:solidFill>
                <a:latin typeface="Arial" charset="0"/>
                <a:ea typeface="新細明體" charset="-120"/>
              </a:rPr>
              <a:t>%</a:t>
            </a:r>
            <a:r>
              <a:rPr lang="en-US" altLang="zh-TW" sz="2000" dirty="0" err="1">
                <a:solidFill>
                  <a:srgbClr val="336600"/>
                </a:solidFill>
                <a:latin typeface="Arial" charset="0"/>
                <a:ea typeface="新細明體" charset="-120"/>
              </a:rPr>
              <a:t>grd</a:t>
            </a:r>
            <a:r>
              <a:rPr lang="en-US" altLang="zh-TW" sz="2000" dirty="0">
                <a:solidFill>
                  <a:srgbClr val="336600"/>
                </a:solidFill>
                <a:latin typeface="Arial" charset="0"/>
                <a:ea typeface="新細明體" charset="-120"/>
              </a:rPr>
              <a:t>%</a:t>
            </a: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-A</a:t>
            </a:r>
            <a:r>
              <a:rPr lang="en-US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0/45</a:t>
            </a: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G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%int%</a:t>
            </a: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-Ne</a:t>
            </a:r>
            <a:r>
              <a:rPr lang="en-US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0.6</a:t>
            </a: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–</a:t>
            </a:r>
            <a:r>
              <a:rPr lang="en-US" altLang="zh-TW" sz="2000" dirty="0" err="1">
                <a:solidFill>
                  <a:srgbClr val="000000"/>
                </a:solidFill>
                <a:latin typeface="Arial" charset="0"/>
                <a:ea typeface="新細明體" charset="-120"/>
              </a:rPr>
              <a:t>fg</a:t>
            </a:r>
            <a:endParaRPr lang="en-US" altLang="zh-TW" sz="2000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gmt grdimage</a:t>
            </a:r>
            <a:r>
              <a:rPr lang="en-US" altLang="zh-TW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en-US" altLang="zh-TW" sz="2000" dirty="0">
                <a:solidFill>
                  <a:srgbClr val="336600"/>
                </a:solidFill>
                <a:latin typeface="Arial" charset="0"/>
                <a:ea typeface="新細明體" charset="-120"/>
              </a:rPr>
              <a:t>%</a:t>
            </a:r>
            <a:r>
              <a:rPr lang="en-US" altLang="zh-TW" sz="2000" dirty="0" err="1">
                <a:solidFill>
                  <a:srgbClr val="336600"/>
                </a:solidFill>
                <a:latin typeface="Arial" charset="0"/>
                <a:ea typeface="新細明體" charset="-120"/>
              </a:rPr>
              <a:t>grd</a:t>
            </a:r>
            <a:r>
              <a:rPr lang="en-US" altLang="zh-TW" sz="2000" dirty="0">
                <a:solidFill>
                  <a:srgbClr val="336600"/>
                </a:solidFill>
                <a:latin typeface="Arial" charset="0"/>
                <a:ea typeface="新細明體" charset="-120"/>
              </a:rPr>
              <a:t>% </a:t>
            </a:r>
            <a:r>
              <a:rPr lang="en-US" altLang="zh-TW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–Jm</a:t>
            </a:r>
            <a:r>
              <a:rPr lang="en-US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3c</a:t>
            </a:r>
            <a:r>
              <a:rPr lang="en-US" altLang="zh-TW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-R118.5/123.5/20/26.5 </a:t>
            </a:r>
            <a:r>
              <a:rPr lang="en-US" altLang="zh-TW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-C</a:t>
            </a:r>
            <a:r>
              <a:rPr lang="en-US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my1st.cpt </a:t>
            </a:r>
            <a:r>
              <a:rPr lang="en-US" altLang="zh-TW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-I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%int%</a:t>
            </a:r>
            <a:r>
              <a:rPr lang="en-US" altLang="zh-TW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-V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pt-BR" altLang="en-US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gmt coast</a:t>
            </a:r>
            <a:r>
              <a:rPr lang="pt-BR" alt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-D</a:t>
            </a:r>
            <a:r>
              <a:rPr lang="pt-BR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f</a:t>
            </a:r>
            <a:r>
              <a:rPr lang="pt-BR" alt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-B</a:t>
            </a:r>
            <a:r>
              <a:rPr lang="pt-BR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a</a:t>
            </a:r>
            <a:r>
              <a:rPr lang="pt-BR" altLang="en-US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2f</a:t>
            </a:r>
            <a:r>
              <a:rPr lang="pt-BR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1</a:t>
            </a:r>
            <a:r>
              <a:rPr lang="pt-BR" alt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–W</a:t>
            </a:r>
            <a:r>
              <a:rPr lang="pt-BR" altLang="en-US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1p,black</a:t>
            </a: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 -T</a:t>
            </a:r>
            <a:r>
              <a:rPr lang="pt-BR" altLang="en-US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dg122.5/25.5+w1.5+f2</a:t>
            </a: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 ^ 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--MAP_FRAME_TYPE</a:t>
            </a:r>
            <a:r>
              <a:rPr lang="pt-BR" alt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=</a:t>
            </a:r>
            <a:r>
              <a:rPr lang="pt-BR" altLang="en-US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fancy</a:t>
            </a:r>
            <a:r>
              <a:rPr lang="pt-BR" alt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–V</a:t>
            </a:r>
            <a:endParaRPr lang="zh-TW" altLang="en-US" sz="2000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5353" y="5724829"/>
            <a:ext cx="10726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500"/>
              </a:spcAft>
            </a:pPr>
            <a:r>
              <a:rPr lang="en-US" altLang="zh-TW" sz="2000" i="1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Nota bene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:</a:t>
            </a:r>
            <a:r>
              <a:rPr lang="zh-TW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在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批次檔</a:t>
            </a:r>
            <a:r>
              <a:rPr lang="zh-TW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中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，若</a:t>
            </a:r>
            <a:r>
              <a:rPr lang="zh-TW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使用的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參數</a:t>
            </a:r>
            <a:r>
              <a:rPr lang="zh-TW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選項很多，造成指令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列</a:t>
            </a:r>
            <a:r>
              <a:rPr lang="zh-TW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過長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，可用換行符號</a:t>
            </a: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^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(caret, </a:t>
            </a:r>
            <a:r>
              <a:rPr lang="zh-TW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插入符號、脫字符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，告訴電腦進行換行。若在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Linux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和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Mac OS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的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shell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脚本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中</a:t>
            </a:r>
            <a:r>
              <a:rPr lang="zh-TW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，則使用</a:t>
            </a:r>
            <a:r>
              <a:rPr lang="en-US" altLang="zh-TW" sz="2000" b="1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新細明體" panose="02020500000000000000" pitchFamily="18" charset="-120"/>
              </a:rPr>
              <a:t>\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(backslash, </a:t>
            </a:r>
            <a:r>
              <a:rPr lang="zh-TW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反斜線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換行</a:t>
            </a:r>
            <a:r>
              <a:rPr lang="zh-TW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。</a:t>
            </a:r>
            <a:endParaRPr lang="zh-TW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新細明體" panose="02020500000000000000" pitchFamily="18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145" y="3922394"/>
            <a:ext cx="49258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在批次檔中可以用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echo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指令製作色階檔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my1st.cpt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en-US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Helvetica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在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my1st.cpt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完整的色階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檔</a:t>
            </a:r>
            <a:r>
              <a:rPr lang="zh-TW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中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，可以定義前景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(F)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、背景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(B)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和非數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(N, Not a Number)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的顏色</a:t>
            </a:r>
            <a:endParaRPr lang="en-US" altLang="zh-TW" sz="200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4EC891-6C2C-4753-85F7-76DF504F41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65" y="834647"/>
            <a:ext cx="2819214" cy="291652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06230" y="186898"/>
            <a:ext cx="3785448" cy="613047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Lect02B.sh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5110812" y="558987"/>
            <a:ext cx="4803673" cy="3259259"/>
            <a:chOff x="4175124" y="242547"/>
            <a:chExt cx="4645347" cy="5442124"/>
          </a:xfrm>
        </p:grpSpPr>
        <p:sp>
          <p:nvSpPr>
            <p:cNvPr id="9" name="矩形 8"/>
            <p:cNvSpPr/>
            <p:nvPr/>
          </p:nvSpPr>
          <p:spPr bwMode="auto">
            <a:xfrm>
              <a:off x="4175124" y="242547"/>
              <a:ext cx="4645347" cy="541415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308227" name="Text Box 3"/>
            <p:cNvSpPr txBox="1">
              <a:spLocks noChangeArrowheads="1"/>
            </p:cNvSpPr>
            <p:nvPr/>
          </p:nvSpPr>
          <p:spPr bwMode="auto">
            <a:xfrm>
              <a:off x="4242645" y="340032"/>
              <a:ext cx="4571242" cy="5344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hlink"/>
                  </a:solidFill>
                  <a:latin typeface="PLATSCH" pitchFamily="2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FF9933"/>
                  </a:solidFill>
                  <a:latin typeface="PLATSCH" pitchFamily="2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echo Making color pallet table file,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buNone/>
              </a:pPr>
              <a:r>
                <a:rPr lang="en-US" altLang="en-US" sz="1800" dirty="0">
                  <a:solidFill>
                    <a:srgbClr val="0000FF"/>
                  </a:solidFill>
                  <a:latin typeface="Arial" charset="0"/>
                  <a:ea typeface="新細明體" charset="-120"/>
                </a:rPr>
                <a:t>cat</a:t>
              </a:r>
              <a:r>
                <a:rPr lang="en-US" altLang="en-US" sz="18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 </a:t>
              </a:r>
              <a:r>
                <a:rPr lang="en-US" altLang="en-US" sz="18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&lt;&lt;</a:t>
              </a:r>
              <a:r>
                <a:rPr lang="en-US" altLang="en-US" sz="18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 </a:t>
              </a:r>
              <a:r>
                <a:rPr lang="en-US" altLang="en-US" sz="1800" dirty="0">
                  <a:solidFill>
                    <a:srgbClr val="C00000"/>
                  </a:solidFill>
                  <a:latin typeface="Arial" charset="0"/>
                  <a:ea typeface="新細明體" charset="-120"/>
                </a:rPr>
                <a:t>END</a:t>
              </a:r>
              <a:r>
                <a:rPr lang="en-US" altLang="en-US" sz="18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 </a:t>
              </a:r>
              <a:r>
                <a:rPr lang="en-US" altLang="en-US" sz="18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&gt;</a:t>
              </a:r>
              <a:r>
                <a:rPr lang="en-US" altLang="en-US" sz="18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 my1st.cpt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-5695.33  255  0  255 -5178.35  255   0  255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-5178.35  113  0  255 -4068.62  113    0  255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----- 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-B	0	0	0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F	255	255	255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N	128	128	128</a:t>
              </a:r>
            </a:p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buNone/>
              </a:pPr>
              <a:r>
                <a:rPr lang="en-US" altLang="en-US" sz="1800" dirty="0">
                  <a:solidFill>
                    <a:srgbClr val="C00000"/>
                  </a:solidFill>
                  <a:latin typeface="Arial" charset="0"/>
                  <a:ea typeface="新細明體" charset="-120"/>
                </a:rPr>
                <a:t>END</a:t>
              </a:r>
              <a:endParaRPr lang="zh-TW" altLang="en-US" sz="1800" dirty="0">
                <a:solidFill>
                  <a:srgbClr val="C00000"/>
                </a:solidFill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73303" y="4010697"/>
            <a:ext cx="1091115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在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shell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脚本中，可以用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cat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指令製作色階檔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my1st.cpt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en-US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Helvetica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cat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(concatenate,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連結、連鎖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):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指令會讀取所給予檔案的內容，並將其內容作標準輸出。將由檔案或標準輸入讀取的資料連結起來，並在標準輸出顯示結果，範例中輸出至檔案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my1st.cpt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Helvetica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&lt;&lt;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：指定結束符號，範例為</a:t>
            </a:r>
            <a:r>
              <a:rPr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END</a:t>
            </a:r>
            <a:endParaRPr lang="en-US" altLang="zh-TW" sz="20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Helvetica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直到最後一行為「</a:t>
            </a:r>
            <a:r>
              <a:rPr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END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」才直接結束標準輸入</a:t>
            </a:r>
            <a:endParaRPr lang="en-US" altLang="zh-TW" sz="200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&gt;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：覆蓋已經存在的檔名。</a:t>
            </a:r>
            <a:endParaRPr lang="en-US" altLang="zh-TW" sz="200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TW" sz="200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15" y="799945"/>
            <a:ext cx="3023878" cy="31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73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4881" y="180493"/>
            <a:ext cx="10202238" cy="79216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Map directional rose on the map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DFD9B495-F2AE-4230-B79D-295EA334AFCC}"/>
              </a:ext>
            </a:extLst>
          </p:cNvPr>
          <p:cNvGrpSpPr/>
          <p:nvPr/>
        </p:nvGrpSpPr>
        <p:grpSpPr>
          <a:xfrm>
            <a:off x="4526907" y="1061378"/>
            <a:ext cx="7044647" cy="883164"/>
            <a:chOff x="4606248" y="418783"/>
            <a:chExt cx="7044647" cy="883164"/>
          </a:xfrm>
        </p:grpSpPr>
        <p:sp>
          <p:nvSpPr>
            <p:cNvPr id="9" name="矩形 8"/>
            <p:cNvSpPr/>
            <p:nvPr/>
          </p:nvSpPr>
          <p:spPr bwMode="auto">
            <a:xfrm>
              <a:off x="4606248" y="418783"/>
              <a:ext cx="7044647" cy="88316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308227" name="Text Box 3"/>
            <p:cNvSpPr txBox="1">
              <a:spLocks noChangeArrowheads="1"/>
            </p:cNvSpPr>
            <p:nvPr/>
          </p:nvSpPr>
          <p:spPr bwMode="auto">
            <a:xfrm>
              <a:off x="4787758" y="520258"/>
              <a:ext cx="6859711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hlink"/>
                  </a:solidFill>
                  <a:latin typeface="PLATSCH" pitchFamily="2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FF9933"/>
                  </a:solidFill>
                  <a:latin typeface="PLATSCH" pitchFamily="2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ts val="600"/>
                </a:spcBef>
                <a:spcAft>
                  <a:spcPct val="0"/>
                </a:spcAft>
                <a:buNone/>
                <a:defRPr/>
              </a:pPr>
              <a:r>
                <a:rPr lang="pt-BR" altLang="en-US" sz="2000" dirty="0">
                  <a:solidFill>
                    <a:srgbClr val="990000"/>
                  </a:solidFill>
                  <a:latin typeface="Arial" charset="0"/>
                  <a:ea typeface="新細明體" charset="-120"/>
                </a:rPr>
                <a:t>gmt coast</a:t>
              </a:r>
              <a:r>
                <a:rPr lang="pt-BR" altLang="en-US" sz="20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 </a:t>
              </a:r>
              <a:r>
                <a:rPr lang="pt-BR" altLang="en-US" sz="2000" dirty="0">
                  <a:solidFill>
                    <a:srgbClr val="0000FF"/>
                  </a:solidFill>
                  <a:latin typeface="Arial" charset="0"/>
                  <a:ea typeface="新細明體" charset="-120"/>
                </a:rPr>
                <a:t>-D</a:t>
              </a:r>
              <a:r>
                <a:rPr lang="pt-BR" altLang="zh-TW" sz="20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f</a:t>
              </a:r>
              <a:r>
                <a:rPr lang="pt-BR" altLang="en-US" sz="20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 </a:t>
              </a:r>
              <a:r>
                <a:rPr lang="pt-BR" altLang="en-US" sz="2000" dirty="0">
                  <a:solidFill>
                    <a:srgbClr val="0000FF"/>
                  </a:solidFill>
                  <a:latin typeface="Arial" charset="0"/>
                  <a:ea typeface="新細明體" charset="-120"/>
                </a:rPr>
                <a:t>-B</a:t>
              </a:r>
              <a:r>
                <a:rPr lang="pt-BR" altLang="zh-TW" sz="20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a</a:t>
              </a:r>
              <a:r>
                <a:rPr lang="pt-BR" altLang="en-US" sz="20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2f</a:t>
              </a:r>
              <a:r>
                <a:rPr lang="pt-BR" altLang="zh-TW" sz="20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</a:t>
              </a:r>
              <a:r>
                <a:rPr lang="pt-BR" altLang="en-US" sz="20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 </a:t>
              </a:r>
              <a:r>
                <a:rPr lang="pt-BR" altLang="en-US" sz="2000" dirty="0">
                  <a:solidFill>
                    <a:srgbClr val="0000FF"/>
                  </a:solidFill>
                  <a:latin typeface="Arial" charset="0"/>
                  <a:ea typeface="新細明體" charset="-120"/>
                </a:rPr>
                <a:t>–W</a:t>
              </a:r>
              <a:r>
                <a:rPr lang="pt-BR" altLang="en-US" sz="20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1p,black</a:t>
              </a:r>
              <a:r>
                <a:rPr lang="pt-BR" altLang="en-US" sz="2000" dirty="0">
                  <a:solidFill>
                    <a:srgbClr val="0000FF"/>
                  </a:solidFill>
                  <a:latin typeface="Arial" charset="0"/>
                  <a:ea typeface="新細明體" charset="-120"/>
                </a:rPr>
                <a:t> -T</a:t>
              </a:r>
              <a:r>
                <a:rPr lang="pt-BR" altLang="en-US" sz="20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dg122.5/25.5+w1.5+f2</a:t>
              </a:r>
              <a:r>
                <a:rPr lang="pt-BR" altLang="en-US" sz="2000" dirty="0">
                  <a:solidFill>
                    <a:srgbClr val="0000FF"/>
                  </a:solidFill>
                  <a:latin typeface="Arial" charset="0"/>
                  <a:ea typeface="新細明體" charset="-120"/>
                </a:rPr>
                <a:t> ^ --MAP_FRAME_TYPE</a:t>
              </a:r>
              <a:r>
                <a:rPr lang="pt-BR" altLang="en-US" sz="20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=</a:t>
              </a:r>
              <a:r>
                <a:rPr lang="pt-BR" altLang="en-US" sz="2000" dirty="0">
                  <a:solidFill>
                    <a:srgbClr val="FF0000"/>
                  </a:solidFill>
                  <a:latin typeface="Arial" charset="0"/>
                  <a:ea typeface="新細明體" charset="-120"/>
                </a:rPr>
                <a:t>fancy</a:t>
              </a:r>
              <a:r>
                <a:rPr lang="pt-BR" altLang="en-US" sz="2000" dirty="0">
                  <a:solidFill>
                    <a:srgbClr val="000000"/>
                  </a:solidFill>
                  <a:latin typeface="Arial" charset="0"/>
                  <a:ea typeface="新細明體" charset="-120"/>
                </a:rPr>
                <a:t> –V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4822544" y="2203461"/>
            <a:ext cx="611198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Q: Why no </a:t>
            </a:r>
            <a:r>
              <a:rPr lang="en-US" altLang="zh-TW" sz="2000" dirty="0" err="1">
                <a:solidFill>
                  <a:srgbClr val="C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basemap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 command used for base map? 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Arial Unicode MS" panose="020B0604020202020204" pitchFamily="34" charset="-120"/>
                <a:cs typeface="Arial Unicode MS" panose="020B0604020202020204" pitchFamily="34" charset="-120"/>
              </a:rPr>
              <a:t>A: gmt coast with –B could make base map             </a:t>
            </a:r>
            <a:endParaRPr lang="en-US" altLang="zh-TW" sz="2000" dirty="0">
              <a:solidFill>
                <a:srgbClr val="0000FF"/>
              </a:solidFill>
              <a:latin typeface="Comic Sans MS" panose="030F0702030302020204" pitchFamily="66" charset="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01793" y="3117100"/>
            <a:ext cx="735629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refpoint</a:t>
            </a:r>
            <a:r>
              <a:rPr lang="en-US" altLang="zh-TW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+w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+f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]][</a:t>
            </a:r>
            <a:r>
              <a:rPr lang="en-US" altLang="zh-TW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justify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zh-TW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TW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w,e,s,n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zh-TW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[/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]]: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方向玫瑰圖</a:t>
            </a:r>
            <a:endParaRPr lang="en-US" altLang="zh-TW" sz="200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g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 map coordinates (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地圖坐標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refpoint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 reference and anchor points (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位置参考點和錨定點，範例為錨定點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經度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/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錨定點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緯度</a:t>
            </a:r>
            <a:endParaRPr lang="en-US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+l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在方向標頂點標上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W,E,S,N</a:t>
            </a:r>
          </a:p>
        </p:txBody>
      </p:sp>
      <p:sp>
        <p:nvSpPr>
          <p:cNvPr id="7" name="矩形 6"/>
          <p:cNvSpPr/>
          <p:nvPr/>
        </p:nvSpPr>
        <p:spPr>
          <a:xfrm>
            <a:off x="674670" y="5415734"/>
            <a:ext cx="109728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+w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 set the width of the rose in plot coordinates (in inches, cm, or points)(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設定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方向玫瑰圖寬度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+f/level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 get a “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fancy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” rose, and specify in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level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what you want drawn (level 1,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只有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E-W, N-S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多標出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NW-SE &amp;NE-SW, 3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則有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16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個方位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0" y="1061378"/>
            <a:ext cx="3979557" cy="41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01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986373" y="631279"/>
            <a:ext cx="6871716" cy="887892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TW" altLang="en-US" sz="2000" kern="0">
              <a:solidFill>
                <a:srgbClr val="66FFFF"/>
              </a:solidFill>
              <a:latin typeface="PLATSCH" pitchFamily="2" charset="0"/>
            </a:endParaRPr>
          </a:p>
        </p:txBody>
      </p:sp>
      <p:sp>
        <p:nvSpPr>
          <p:cNvPr id="308227" name="Text Box 3"/>
          <p:cNvSpPr txBox="1">
            <a:spLocks noChangeArrowheads="1"/>
          </p:cNvSpPr>
          <p:nvPr/>
        </p:nvSpPr>
        <p:spPr bwMode="auto">
          <a:xfrm>
            <a:off x="4042033" y="694365"/>
            <a:ext cx="67603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lang="pt-BR" altLang="en-US" sz="2000" dirty="0">
                <a:solidFill>
                  <a:srgbClr val="990000"/>
                </a:solidFill>
                <a:latin typeface="Arial" charset="0"/>
                <a:ea typeface="新細明體" charset="-120"/>
              </a:rPr>
              <a:t>gmt coast</a:t>
            </a:r>
            <a:r>
              <a:rPr lang="pt-BR" alt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-D</a:t>
            </a:r>
            <a:r>
              <a:rPr lang="pt-BR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f</a:t>
            </a:r>
            <a:r>
              <a:rPr lang="pt-BR" alt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-B</a:t>
            </a:r>
            <a:r>
              <a:rPr lang="pt-BR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a</a:t>
            </a:r>
            <a:r>
              <a:rPr lang="pt-BR" altLang="en-US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2f</a:t>
            </a:r>
            <a:r>
              <a:rPr lang="pt-BR" altLang="zh-TW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1</a:t>
            </a:r>
            <a:r>
              <a:rPr lang="pt-BR" alt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</a:t>
            </a: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–W</a:t>
            </a:r>
            <a:r>
              <a:rPr lang="pt-BR" altLang="en-US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1p,black</a:t>
            </a: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 -T</a:t>
            </a:r>
            <a:r>
              <a:rPr lang="pt-BR" altLang="en-US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dg122.5/25.5+w1.5+f2</a:t>
            </a: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 ^ --MAP_FRAME_TYPE</a:t>
            </a:r>
            <a:r>
              <a:rPr lang="pt-BR" alt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=</a:t>
            </a:r>
            <a:r>
              <a:rPr lang="pt-BR" altLang="en-US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fancy</a:t>
            </a:r>
            <a:r>
              <a:rPr lang="pt-BR" altLang="en-US" sz="20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 –V</a:t>
            </a:r>
          </a:p>
        </p:txBody>
      </p:sp>
      <p:sp>
        <p:nvSpPr>
          <p:cNvPr id="3" name="矩形 2"/>
          <p:cNvSpPr/>
          <p:nvPr/>
        </p:nvSpPr>
        <p:spPr>
          <a:xfrm>
            <a:off x="3979524" y="1630308"/>
            <a:ext cx="77803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  <a:defRPr/>
            </a:pP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Td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refpoint</a:t>
            </a:r>
            <a:r>
              <a:rPr lang="en-US" altLang="zh-TW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+w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+f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]][</a:t>
            </a:r>
            <a:r>
              <a:rPr lang="en-US" altLang="zh-TW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justify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zh-TW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TW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w,e,s,n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zh-TW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[/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]]: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方向玫瑰圖</a:t>
            </a:r>
            <a:endParaRPr lang="en-US" altLang="zh-TW" sz="2000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+j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 followed by a 2-char justification code justify (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用兩個字母指定方向玫瑰圖上的錨點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+o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:offset the color scale by dx/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dy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away from the 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refpoint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 in the direction implied by justify (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在參考點的基礎上，調整方向玫瑰圖的額外偏移量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99" y="3977224"/>
            <a:ext cx="3623694" cy="109820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96" y="4678654"/>
            <a:ext cx="3903049" cy="1902274"/>
          </a:xfrm>
          <a:prstGeom prst="rect">
            <a:avLst/>
          </a:prstGeom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133656" y="5565265"/>
            <a:ext cx="286220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00"/>
                </a:solidFill>
                <a:latin typeface="Comic Sans MS" panose="030F0702030302020204" pitchFamily="66" charset="0"/>
                <a:ea typeface="Arial Unicode MS" pitchFamily="34" charset="-120"/>
                <a:cs typeface="Arial Unicode MS" pitchFamily="34" charset="-120"/>
              </a:rPr>
              <a:t>Change level of direction rose</a:t>
            </a:r>
            <a:endParaRPr lang="zh-TW" altLang="en-US" sz="2000" dirty="0">
              <a:solidFill>
                <a:srgbClr val="000000"/>
              </a:solidFill>
              <a:latin typeface="Comic Sans MS" panose="030F0702030302020204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47746" y="5257489"/>
            <a:ext cx="38942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1. -T</a:t>
            </a:r>
            <a:r>
              <a:rPr lang="pt-BR" altLang="en-US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dg122.5/25+w1i+lw,e,s,n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2. -T</a:t>
            </a:r>
            <a:r>
              <a:rPr lang="pt-BR" altLang="en-US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dg122.5/25+w1i+lw,e,s,n+f1</a:t>
            </a: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pt-BR" altLang="en-US" sz="2000" dirty="0">
                <a:solidFill>
                  <a:srgbClr val="0000FF"/>
                </a:solidFill>
                <a:latin typeface="Arial" charset="0"/>
                <a:ea typeface="新細明體" charset="-120"/>
              </a:rPr>
              <a:t>3. -T</a:t>
            </a:r>
            <a:r>
              <a:rPr lang="pt-BR" altLang="en-US" sz="2000" dirty="0">
                <a:solidFill>
                  <a:srgbClr val="FF0000"/>
                </a:solidFill>
                <a:latin typeface="Arial" charset="0"/>
                <a:ea typeface="新細明體" charset="-120"/>
              </a:rPr>
              <a:t>dg122.5/25+w1i+f3</a:t>
            </a:r>
            <a:endParaRPr lang="zh-TW" altLang="en-US" sz="2800" i="1" dirty="0">
              <a:solidFill>
                <a:srgbClr val="FF9933"/>
              </a:solidFill>
              <a:latin typeface="Times New Roman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0" y="539947"/>
            <a:ext cx="3412834" cy="40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33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5985104" y="256000"/>
            <a:ext cx="3500212" cy="719137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Lect02C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4921322" y="1156275"/>
            <a:ext cx="6277510" cy="3696956"/>
            <a:chOff x="4091336" y="1042690"/>
            <a:chExt cx="4713766" cy="4438326"/>
          </a:xfrm>
        </p:grpSpPr>
        <p:sp>
          <p:nvSpPr>
            <p:cNvPr id="5" name="矩形 4"/>
            <p:cNvSpPr/>
            <p:nvPr/>
          </p:nvSpPr>
          <p:spPr bwMode="auto">
            <a:xfrm>
              <a:off x="4091336" y="1042690"/>
              <a:ext cx="4713766" cy="4339650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242692" name="Text Box 4"/>
            <p:cNvSpPr txBox="1">
              <a:spLocks noChangeArrowheads="1"/>
            </p:cNvSpPr>
            <p:nvPr/>
          </p:nvSpPr>
          <p:spPr bwMode="auto">
            <a:xfrm>
              <a:off x="4211959" y="1141366"/>
              <a:ext cx="4593143" cy="4339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hlink"/>
                  </a:solidFill>
                  <a:latin typeface="PLATSCH" pitchFamily="2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FF9933"/>
                  </a:solidFill>
                  <a:latin typeface="PLATSCH" pitchFamily="2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9pPr>
            </a:lstStyle>
            <a:p>
              <a:pPr fontAlgn="base">
                <a:lnSpc>
                  <a:spcPct val="90000"/>
                </a:lnSpc>
                <a:spcAft>
                  <a:spcPct val="0"/>
                </a:spcAft>
                <a:buClr>
                  <a:srgbClr val="CCCCFF"/>
                </a:buClr>
                <a:buNone/>
              </a:pPr>
              <a:r>
                <a:rPr kumimoji="1"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set 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cpt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=</a:t>
              </a:r>
              <a:r>
                <a:rPr kumimoji="1" lang="en-US" altLang="zh-TW" sz="2000" dirty="0" err="1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topo_sealand.cpt</a:t>
              </a:r>
              <a:endParaRPr kumimoji="1"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  <a:p>
              <a:pPr fontAlgn="base">
                <a:lnSpc>
                  <a:spcPct val="90000"/>
                </a:lnSpc>
                <a:spcAft>
                  <a:spcPct val="0"/>
                </a:spcAft>
                <a:buClr>
                  <a:srgbClr val="CCCCFF"/>
                </a:buClr>
                <a:buNone/>
              </a:pPr>
              <a:r>
                <a:rPr kumimoji="1"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set 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int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=tw_topo500m.nc.int</a:t>
              </a:r>
            </a:p>
            <a:p>
              <a:pPr fontAlgn="base">
                <a:lnSpc>
                  <a:spcPct val="90000"/>
                </a:lnSpc>
                <a:spcAft>
                  <a:spcPct val="0"/>
                </a:spcAft>
                <a:buClr>
                  <a:srgbClr val="CCCCFF"/>
                </a:buClr>
                <a:buNone/>
              </a:pPr>
              <a:r>
                <a:rPr kumimoji="1" lang="en-US" altLang="zh-TW" sz="2000" dirty="0">
                  <a:solidFill>
                    <a:srgbClr val="C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set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range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=118.5/123.5/20/26.5</a:t>
              </a:r>
            </a:p>
            <a:p>
              <a:pPr fontAlgn="base">
                <a:lnSpc>
                  <a:spcPct val="90000"/>
                </a:lnSpc>
                <a:spcAft>
                  <a:spcPct val="0"/>
                </a:spcAft>
                <a:buClr>
                  <a:srgbClr val="CCCCFF"/>
                </a:buClr>
                <a:buNone/>
              </a:pPr>
              <a:r>
                <a:rPr kumimoji="1"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</a:t>
              </a:r>
              <a:r>
                <a:rPr kumimoji="1" lang="en-US" altLang="zh-TW" sz="2000" dirty="0" err="1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grdgradient</a:t>
              </a:r>
              <a:r>
                <a:rPr kumimoji="1" lang="en-US" altLang="zh-TW" sz="2000" dirty="0">
                  <a:solidFill>
                    <a:srgbClr val="FFFF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kumimoji="1" lang="en-US" altLang="zh-TW" sz="2000" dirty="0" err="1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grd</a:t>
              </a:r>
              <a:r>
                <a:rPr kumimoji="1"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-A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115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-G</a:t>
              </a:r>
              <a:r>
                <a:rPr kumimoji="1"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kumimoji="1" lang="en-US" altLang="zh-TW" sz="2000" dirty="0" err="1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int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–Ne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0.8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–</a:t>
              </a:r>
              <a:r>
                <a:rPr kumimoji="1" lang="en-US" altLang="zh-TW" sz="2000" dirty="0" err="1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fg</a:t>
              </a:r>
              <a:endParaRPr kumimoji="1"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endParaRPr>
            </a:p>
            <a:p>
              <a:pPr fontAlgn="base">
                <a:lnSpc>
                  <a:spcPct val="9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CCCCFF"/>
                </a:buClr>
                <a:buNone/>
              </a:pPr>
              <a:r>
                <a:rPr kumimoji="1"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grdimage</a:t>
              </a:r>
              <a:r>
                <a:rPr kumimoji="1" lang="en-US" altLang="zh-TW" sz="2000" dirty="0">
                  <a:solidFill>
                    <a:srgbClr val="FFFF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kumimoji="1" lang="en-US" altLang="zh-TW" sz="2000" dirty="0" err="1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grd</a:t>
              </a:r>
              <a:r>
                <a:rPr kumimoji="1"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 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–Jm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1.2i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-R</a:t>
              </a:r>
              <a:r>
                <a:rPr kumimoji="1"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%range%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-C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%cpt%</a:t>
              </a:r>
              <a:r>
                <a:rPr kumimoji="1"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</a:t>
              </a:r>
              <a:r>
                <a:rPr kumimoji="1" lang="en-US" altLang="zh-TW" sz="2000" dirty="0" err="1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I</a:t>
              </a:r>
              <a:r>
                <a:rPr kumimoji="1" lang="en-US" altLang="zh-TW" sz="2000" dirty="0" err="1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%int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-Y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6c</a:t>
              </a:r>
              <a:r>
                <a:rPr kumimoji="1" lang="en-US" altLang="zh-TW" sz="2000" dirty="0">
                  <a:solidFill>
                    <a:srgbClr val="FFFF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-V </a:t>
              </a:r>
            </a:p>
            <a:p>
              <a:pPr fontAlgn="base">
                <a:lnSpc>
                  <a:spcPct val="9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CCCCFF"/>
                </a:buClr>
                <a:buNone/>
              </a:pPr>
              <a:r>
                <a:rPr kumimoji="1"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coast</a:t>
              </a:r>
              <a:r>
                <a:rPr kumimoji="1" lang="en-US" altLang="zh-TW" sz="2000" dirty="0">
                  <a:solidFill>
                    <a:srgbClr val="FFFF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-R -</a:t>
              </a:r>
              <a:r>
                <a:rPr kumimoji="1" lang="en-US" altLang="zh-TW" sz="2000" dirty="0" err="1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Jm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</a:t>
              </a:r>
              <a:r>
                <a:rPr kumimoji="1" lang="en-US" altLang="zh-TW" sz="2000" dirty="0" err="1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Df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</a:t>
              </a:r>
              <a:r>
                <a:rPr kumimoji="1" lang="en-US" altLang="zh-TW" sz="2000" dirty="0" err="1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Ia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/1p,blue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-Lg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122/26+c23+w200k+l+f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-Ba1f0.5 -W3 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-V </a:t>
              </a:r>
            </a:p>
            <a:p>
              <a:pPr fontAlgn="base">
                <a:lnSpc>
                  <a:spcPct val="90000"/>
                </a:lnSpc>
                <a:spcBef>
                  <a:spcPts val="1200"/>
                </a:spcBef>
                <a:spcAft>
                  <a:spcPct val="0"/>
                </a:spcAft>
                <a:buClr>
                  <a:srgbClr val="CCCCFF"/>
                </a:buClr>
                <a:buNone/>
              </a:pPr>
              <a:r>
                <a:rPr kumimoji="1" lang="en-US" altLang="zh-TW" sz="2000" dirty="0">
                  <a:solidFill>
                    <a:srgbClr val="99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colorbar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-Dx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0.2c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/-1.5c+w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-15c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/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0.4c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+h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-C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%cpt%</a:t>
              </a:r>
              <a:r>
                <a:rPr kumimoji="1"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-Bx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f200a1000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-I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 -V 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4972207" y="4935424"/>
            <a:ext cx="6596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-I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 Draw rivers (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畫河流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 Draw a simple map scale (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畫比例尺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C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colorbar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: Plot a gray or color scale-bar on maps (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畫灰階或彩色之色彩條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endParaRPr lang="zh-TW" altLang="en-US" sz="2000" dirty="0">
              <a:solidFill>
                <a:srgbClr val="00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0F353C3-4E42-48C3-8D0F-AE41C77FC4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5" y="441568"/>
            <a:ext cx="4672227" cy="61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65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61939"/>
            <a:ext cx="7772400" cy="719137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Draw rivers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1864996" y="1104838"/>
            <a:ext cx="8458833" cy="576064"/>
            <a:chOff x="287661" y="908720"/>
            <a:chExt cx="8338851" cy="718339"/>
          </a:xfrm>
        </p:grpSpPr>
        <p:sp>
          <p:nvSpPr>
            <p:cNvPr id="7" name="矩形 6"/>
            <p:cNvSpPr/>
            <p:nvPr/>
          </p:nvSpPr>
          <p:spPr bwMode="auto">
            <a:xfrm>
              <a:off x="287661" y="908720"/>
              <a:ext cx="8168952" cy="71833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242692" name="Text Box 4"/>
            <p:cNvSpPr txBox="1">
              <a:spLocks noChangeArrowheads="1"/>
            </p:cNvSpPr>
            <p:nvPr/>
          </p:nvSpPr>
          <p:spPr bwMode="auto">
            <a:xfrm>
              <a:off x="454112" y="1062546"/>
              <a:ext cx="8172400" cy="460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hlink"/>
                  </a:solidFill>
                  <a:latin typeface="PLATSCH" pitchFamily="2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FF9933"/>
                  </a:solidFill>
                  <a:latin typeface="PLATSCH" pitchFamily="2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9pPr>
            </a:lstStyle>
            <a:p>
              <a:pPr fontAlgn="base">
                <a:lnSpc>
                  <a:spcPct val="90000"/>
                </a:lnSpc>
                <a:spcAft>
                  <a:spcPct val="0"/>
                </a:spcAft>
                <a:buClr>
                  <a:srgbClr val="CCCCFF"/>
                </a:buClr>
                <a:buNone/>
              </a:pPr>
              <a:r>
                <a:rPr kumimoji="1" lang="en-US" altLang="zh-TW" sz="2000" dirty="0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coast</a:t>
              </a:r>
              <a:r>
                <a:rPr kumimoji="1" lang="en-US" altLang="zh-TW" sz="20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kumimoji="1" lang="en-US" altLang="zh-TW" sz="200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Df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kumimoji="1" lang="en-US" altLang="zh-TW" sz="200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I</a:t>
              </a:r>
              <a:r>
                <a:rPr kumimoji="1" lang="en-US" altLang="zh-TW" sz="2000" dirty="0" err="1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a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/1p,blue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-Lg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122/26+c23+w200k+l+f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-Ba1f0.5 -W3 -V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4263775" y="2131567"/>
            <a:ext cx="711999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</a:t>
            </a:r>
            <a:r>
              <a:rPr lang="en-US" altLang="zh-TW" sz="20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</a:t>
            </a:r>
            <a:r>
              <a:rPr lang="en-US" altLang="zh-TW" sz="20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river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[/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pen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: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Draw rivers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 =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Double-lined rivers (river-lakes)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 =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Permanent major rivers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 =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Additional major rivers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 =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Additional rivers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…..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10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Irrigation canals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You can also choose from several reconfigured river groups: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= 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All rivers and canals (0-10)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All rivers and canals except river-lakes (1-10)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All permanent rivers (0-4)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= All permanent rivers except river-lakes (1-4)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…..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" t="3313" r="4387" b="3240"/>
          <a:stretch/>
        </p:blipFill>
        <p:spPr>
          <a:xfrm>
            <a:off x="890427" y="1968115"/>
            <a:ext cx="3154135" cy="431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842" y="163024"/>
            <a:ext cx="4890499" cy="541170"/>
          </a:xfrm>
        </p:spPr>
        <p:txBody>
          <a:bodyPr/>
          <a:lstStyle/>
          <a:p>
            <a:r>
              <a:rPr lang="en-US" altLang="zh-TW" sz="20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Lect02A1_tw_topo500m.bat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860711" y="743640"/>
            <a:ext cx="4313872" cy="2837612"/>
            <a:chOff x="4369862" y="322770"/>
            <a:chExt cx="3402816" cy="2572005"/>
          </a:xfrm>
        </p:grpSpPr>
        <p:sp>
          <p:nvSpPr>
            <p:cNvPr id="7" name="矩形 6"/>
            <p:cNvSpPr/>
            <p:nvPr/>
          </p:nvSpPr>
          <p:spPr bwMode="auto">
            <a:xfrm>
              <a:off x="4369862" y="322770"/>
              <a:ext cx="3324666" cy="96817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274436" name="Text Box 4"/>
            <p:cNvSpPr txBox="1">
              <a:spLocks noChangeArrowheads="1"/>
            </p:cNvSpPr>
            <p:nvPr/>
          </p:nvSpPr>
          <p:spPr bwMode="auto">
            <a:xfrm>
              <a:off x="4409982" y="322770"/>
              <a:ext cx="3362696" cy="920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hlink"/>
                  </a:solidFill>
                  <a:latin typeface="PLATSCH" pitchFamily="2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FF9933"/>
                  </a:solidFill>
                  <a:latin typeface="PLATSCH" pitchFamily="2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TW" sz="2000" dirty="0">
                  <a:solidFill>
                    <a:srgbClr val="C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set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prefix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=</a:t>
              </a:r>
              <a:r>
                <a:rPr lang="en-US" altLang="zh-TW" sz="2000" dirty="0">
                  <a:solidFill>
                    <a:srgbClr val="00B05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Lect02A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TW" sz="2000" dirty="0">
                  <a:solidFill>
                    <a:srgbClr val="C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set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 err="1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grd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=c:\gridfiles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\tw_topo500m.nc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TW" sz="2000" dirty="0">
                  <a:solidFill>
                    <a:srgbClr val="C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set</a:t>
              </a:r>
              <a:r>
                <a:rPr lang="en-US" altLang="zh-TW" sz="2000" dirty="0">
                  <a:solidFill>
                    <a:srgbClr val="3366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int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=</a:t>
              </a:r>
              <a:r>
                <a:rPr lang="en-US" altLang="zh-TW" sz="2000" dirty="0">
                  <a:solidFill>
                    <a:srgbClr val="00B05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tw_topo500m.nc.int</a:t>
              </a: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388196" y="1965282"/>
              <a:ext cx="3100480" cy="92949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807864" y="504847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267182" y="5371641"/>
            <a:ext cx="820697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Shell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脚本：直接用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prefix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=Lect02A</a:t>
            </a:r>
            <a:r>
              <a:rPr lang="en-US" altLang="zh-TW" sz="2000" dirty="0">
                <a:solidFill>
                  <a:srgbClr val="3333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zh-TW" altLang="en-US" sz="2000" dirty="0">
                <a:solidFill>
                  <a:srgbClr val="3333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變數呼叫則是用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${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prefix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} </a:t>
            </a:r>
            <a:r>
              <a:rPr lang="zh-TW" altLang="en-US" sz="2000" dirty="0">
                <a:solidFill>
                  <a:srgbClr val="3333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。</a:t>
            </a:r>
            <a:endParaRPr lang="en-US" altLang="zh-TW" sz="2000" dirty="0">
              <a:solidFill>
                <a:srgbClr val="3333CC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285750" indent="-28575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建議把常需更改的值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如</a:t>
            </a:r>
            <a:r>
              <a:rPr lang="zh-TW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輸入網格檔名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，設為</a:t>
            </a:r>
            <a:r>
              <a:rPr lang="zh-TW" altLang="en-US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變數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，並在批次檔或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Shell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脚本的開頭，設定這些變數。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092522" y="4052921"/>
            <a:ext cx="862671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kern="0" dirty="0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set</a:t>
            </a:r>
            <a:r>
              <a:rPr lang="en-US" altLang="zh-TW" sz="2000" kern="0" dirty="0">
                <a:solidFill>
                  <a:srgbClr val="FF99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 Allows you to </a:t>
            </a:r>
            <a:r>
              <a:rPr lang="en-US" altLang="zh-TW" sz="2000" i="1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change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one variable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or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string (</a:t>
            </a:r>
            <a:r>
              <a:rPr lang="zh-TW" altLang="en-US" sz="2000" kern="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字符串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to another.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kern="0" dirty="0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%VAR1%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Sequence %%, 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two percent signs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represents the value of an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environment variable 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named </a:t>
            </a:r>
            <a:r>
              <a:rPr lang="en-US" altLang="zh-TW" sz="2000" kern="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VAR1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sets a new value for </a:t>
            </a:r>
            <a:r>
              <a:rPr lang="en-US" altLang="zh-TW" sz="2000" kern="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PATH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  <a:endParaRPr lang="en-US" altLang="zh-TW" sz="2000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45304" y="934716"/>
            <a:ext cx="617734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REM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: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註記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(remark) 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，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程式執行時會略過這行，在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Linux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和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MacOS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環境下則使用</a:t>
            </a: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#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(hashtag/number sign)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表示註記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。</a:t>
            </a:r>
            <a:endParaRPr lang="en-US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Helvetica" panose="020B0604020202020204" pitchFamily="34" charset="0"/>
            </a:endParaRPr>
          </a:p>
          <a:p>
            <a:pPr marL="285750" indent="-28575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set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 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變數名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=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字串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(</a:t>
            </a: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set</a:t>
            </a:r>
            <a:r>
              <a:rPr lang="en-US" altLang="zh-TW" sz="2000" dirty="0">
                <a:solidFill>
                  <a:srgbClr val="FF9933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prefix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=</a:t>
            </a:r>
            <a:r>
              <a:rPr lang="en-US" altLang="zh-TW" sz="2000" dirty="0">
                <a:solidFill>
                  <a:srgbClr val="00B0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Lect02A</a:t>
            </a:r>
            <a:r>
              <a:rPr lang="en-US" altLang="zh-TW" sz="2000" dirty="0">
                <a:solidFill>
                  <a:srgbClr val="3333CC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):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設定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變數</a:t>
            </a:r>
            <a:r>
              <a:rPr lang="en-US" altLang="zh-TW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(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或變量</a:t>
            </a:r>
            <a:r>
              <a:rPr lang="en-US" altLang="zh-TW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供其他指令來使用，而呼叫的方式是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%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變數名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%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，範例中將變數名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prefix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設定成要輸出的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pdf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Helvetica" panose="020B0604020202020204" pitchFamily="34" charset="0"/>
              </a:rPr>
              <a:t>檔檔名，之後改輸出檔名時，不必一個個更改。</a:t>
            </a:r>
            <a:endParaRPr lang="en-US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Helvetica" panose="020B0604020202020204" pitchFamily="34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080703" y="2535684"/>
            <a:ext cx="402363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prefix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=</a:t>
            </a:r>
            <a:r>
              <a:rPr lang="en-US" altLang="zh-TW" sz="2000" dirty="0">
                <a:solidFill>
                  <a:srgbClr val="00B0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Lect02A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grd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=c:\gridfiles</a:t>
            </a:r>
            <a:r>
              <a:rPr lang="en-US" altLang="zh-TW" sz="2000" dirty="0">
                <a:solidFill>
                  <a:srgbClr val="3366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\</a:t>
            </a:r>
            <a:r>
              <a:rPr lang="en-US" altLang="zh-TW" sz="2000" dirty="0">
                <a:solidFill>
                  <a:srgbClr val="00B0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tw_topo500m.nc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=</a:t>
            </a:r>
            <a:r>
              <a:rPr lang="en-US" altLang="zh-TW" sz="2000" dirty="0">
                <a:solidFill>
                  <a:srgbClr val="00B05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tw_topo500m.nc.int</a:t>
            </a:r>
          </a:p>
        </p:txBody>
      </p:sp>
      <p:sp>
        <p:nvSpPr>
          <p:cNvPr id="5" name="矩形 4"/>
          <p:cNvSpPr/>
          <p:nvPr/>
        </p:nvSpPr>
        <p:spPr>
          <a:xfrm>
            <a:off x="860711" y="2033376"/>
            <a:ext cx="4246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kern="0" dirty="0">
                <a:solidFill>
                  <a:srgbClr val="000000"/>
                </a:solidFill>
                <a:latin typeface="Lucida Calligraphy" pitchFamily="66" charset="0"/>
                <a:ea typeface="新細明體" charset="-120"/>
              </a:rPr>
              <a:t>Lect02A1_tw_topo500m.bat.sh</a:t>
            </a:r>
            <a:endParaRPr lang="zh-TW" altLang="en-US" sz="2000" i="1" dirty="0">
              <a:solidFill>
                <a:srgbClr val="FF9933"/>
              </a:solidFill>
              <a:latin typeface="Times New Roman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580D48B-9B1C-4A36-AE42-E2BB66BA9A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8" y="3849395"/>
            <a:ext cx="2145527" cy="289862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031" y="217676"/>
            <a:ext cx="7772400" cy="648072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Draws a simple map scale </a:t>
            </a:r>
          </a:p>
        </p:txBody>
      </p:sp>
      <p:sp>
        <p:nvSpPr>
          <p:cNvPr id="11" name="矩形 10"/>
          <p:cNvSpPr/>
          <p:nvPr/>
        </p:nvSpPr>
        <p:spPr>
          <a:xfrm>
            <a:off x="4253501" y="2981735"/>
            <a:ext cx="7161088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Lg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for map coordinates 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地圖座標位參考點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refpoint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参考點和錨定點</a:t>
            </a:r>
            <a:endParaRPr lang="en-US" altLang="zh-TW" sz="2000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+c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Scale is calculated at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latitude slat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[Default is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central meridian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+w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Length is in km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+f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get a “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fancy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” scale [Default is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plain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]. 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+l: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select the default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label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which equals the distance unit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</a:t>
            </a: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j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justification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choose among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(eft),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ight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),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(op), and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ottom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). 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+u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append the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unit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to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all distance annotations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along the scale</a:t>
            </a:r>
          </a:p>
        </p:txBody>
      </p:sp>
      <p:sp>
        <p:nvSpPr>
          <p:cNvPr id="3" name="矩形 2"/>
          <p:cNvSpPr/>
          <p:nvPr/>
        </p:nvSpPr>
        <p:spPr>
          <a:xfrm>
            <a:off x="1800032" y="1699066"/>
            <a:ext cx="81805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000" b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refpoint</a:t>
            </a:r>
            <a:r>
              <a:rPr lang="en-US" altLang="zh-TW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+c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/]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slat</a:t>
            </a:r>
            <a:r>
              <a:rPr lang="en-US" altLang="zh-TW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+w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TW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zh-TW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zh-TW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+f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zh-TW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justify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zh-TW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]][</a:t>
            </a:r>
            <a:r>
              <a:rPr lang="en-US" altLang="zh-TW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TW" sz="2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dx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[/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]][</a:t>
            </a:r>
            <a:r>
              <a:rPr lang="en-US" altLang="zh-TW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+u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zh-TW" altLang="en-US" sz="2000" i="1" dirty="0">
              <a:solidFill>
                <a:srgbClr val="FF99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53" y="2560240"/>
            <a:ext cx="3138336" cy="4297760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2063553" y="865748"/>
            <a:ext cx="8289987" cy="577806"/>
            <a:chOff x="287661" y="908720"/>
            <a:chExt cx="8172400" cy="718339"/>
          </a:xfrm>
        </p:grpSpPr>
        <p:sp>
          <p:nvSpPr>
            <p:cNvPr id="17" name="矩形 16"/>
            <p:cNvSpPr/>
            <p:nvPr/>
          </p:nvSpPr>
          <p:spPr bwMode="auto">
            <a:xfrm>
              <a:off x="287661" y="908720"/>
              <a:ext cx="8168952" cy="71833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287661" y="1054436"/>
              <a:ext cx="8172400" cy="459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hlink"/>
                  </a:solidFill>
                  <a:latin typeface="PLATSCH" pitchFamily="2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FF9933"/>
                  </a:solidFill>
                  <a:latin typeface="PLATSCH" pitchFamily="2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9pPr>
            </a:lstStyle>
            <a:p>
              <a:pPr fontAlgn="base">
                <a:lnSpc>
                  <a:spcPct val="90000"/>
                </a:lnSpc>
                <a:spcAft>
                  <a:spcPct val="0"/>
                </a:spcAft>
                <a:buClr>
                  <a:srgbClr val="CCCCFF"/>
                </a:buClr>
                <a:buNone/>
              </a:pPr>
              <a:r>
                <a:rPr kumimoji="1" lang="en-US" altLang="zh-TW" sz="2000" dirty="0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coast</a:t>
              </a:r>
              <a:r>
                <a:rPr kumimoji="1" lang="en-US" altLang="zh-TW" sz="20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kumimoji="1" lang="en-US" altLang="zh-TW" sz="200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Df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</a:t>
              </a:r>
              <a:r>
                <a:rPr kumimoji="1" lang="en-US" altLang="zh-TW" sz="200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I</a:t>
              </a:r>
              <a:r>
                <a:rPr kumimoji="1" lang="en-US" altLang="zh-TW" sz="2000" dirty="0" err="1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a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/1p,blue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-Lg</a:t>
              </a:r>
              <a:r>
                <a:rPr kumimoji="1"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122/26+c23+w200k+l+f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-Ba1f0.5 -W3 -P -V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4927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1919536" y="2232273"/>
            <a:ext cx="1585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200" dirty="0">
                <a:solidFill>
                  <a:srgbClr val="000000"/>
                </a:solidFill>
                <a:latin typeface="Comic Sans MS" panose="030F0702030302020204" pitchFamily="66" charset="0"/>
              </a:rPr>
              <a:t>Please try:</a:t>
            </a:r>
            <a:endParaRPr lang="zh-TW" altLang="en-US" sz="22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3513" y="2806932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-Lg</a:t>
            </a:r>
            <a:r>
              <a:rPr kumimoji="1"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122/26+c23+w200k+l</a:t>
            </a:r>
            <a:endParaRPr lang="zh-TW" altLang="en-US" i="1" dirty="0">
              <a:solidFill>
                <a:srgbClr val="FF9933"/>
              </a:solidFill>
              <a:latin typeface="Times New Roman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919536" y="187696"/>
            <a:ext cx="777240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9pPr>
          </a:lstStyle>
          <a:p>
            <a:r>
              <a:rPr lang="en-US" altLang="zh-TW" sz="2600" kern="0" dirty="0">
                <a:solidFill>
                  <a:srgbClr val="000000"/>
                </a:solidFill>
                <a:latin typeface="Lucida Calligraphy" pitchFamily="66" charset="0"/>
                <a:ea typeface="新細明體" charset="-120"/>
              </a:rPr>
              <a:t>Draws a simple map scale </a:t>
            </a:r>
          </a:p>
        </p:txBody>
      </p:sp>
      <p:sp>
        <p:nvSpPr>
          <p:cNvPr id="15" name="矩形 14"/>
          <p:cNvSpPr/>
          <p:nvPr/>
        </p:nvSpPr>
        <p:spPr>
          <a:xfrm>
            <a:off x="4404273" y="2813969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-Lg</a:t>
            </a:r>
            <a:r>
              <a:rPr kumimoji="1"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122/26+c23+w200k+l+f+jr</a:t>
            </a:r>
            <a:endParaRPr lang="zh-TW" altLang="en-US" i="1" dirty="0">
              <a:solidFill>
                <a:srgbClr val="FF9933"/>
              </a:solidFill>
              <a:latin typeface="Times New Roman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" t="2750" r="4742" b="2750"/>
          <a:stretch/>
        </p:blipFill>
        <p:spPr>
          <a:xfrm>
            <a:off x="4583833" y="3197518"/>
            <a:ext cx="2573125" cy="356278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521257" y="2766596"/>
            <a:ext cx="3179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-Lg</a:t>
            </a:r>
            <a:r>
              <a:rPr kumimoji="1"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122/26+c23+w200k+l+f+u</a:t>
            </a:r>
            <a:endParaRPr lang="zh-TW" altLang="en-US" i="1" dirty="0">
              <a:solidFill>
                <a:srgbClr val="FF9933"/>
              </a:solidFill>
              <a:latin typeface="Times New Roman" pitchFamily="18" charset="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" t="2750" r="3329" b="2750"/>
          <a:stretch/>
        </p:blipFill>
        <p:spPr>
          <a:xfrm>
            <a:off x="7672430" y="3176264"/>
            <a:ext cx="2573125" cy="3562788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1959065" y="892537"/>
            <a:ext cx="8390976" cy="1158288"/>
            <a:chOff x="184656" y="786732"/>
            <a:chExt cx="8271957" cy="1440004"/>
          </a:xfrm>
        </p:grpSpPr>
        <p:sp>
          <p:nvSpPr>
            <p:cNvPr id="18" name="矩形 17"/>
            <p:cNvSpPr/>
            <p:nvPr/>
          </p:nvSpPr>
          <p:spPr bwMode="auto">
            <a:xfrm>
              <a:off x="184656" y="786732"/>
              <a:ext cx="8168952" cy="14400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84213" y="943415"/>
              <a:ext cx="8172400" cy="12244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bg1"/>
                  </a:solidFill>
                  <a:latin typeface="Times New Roman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hlink"/>
                  </a:solidFill>
                  <a:latin typeface="PLATSCH" pitchFamily="2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rgbClr val="FF9933"/>
                  </a:solidFill>
                  <a:latin typeface="PLATSCH" pitchFamily="2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99FF33"/>
                  </a:solidFill>
                  <a:latin typeface="Times New Roman" pitchFamily="18" charset="0"/>
                </a:defRPr>
              </a:lvl9pPr>
            </a:lstStyle>
            <a:p>
              <a:pPr fontAlgn="base">
                <a:lnSpc>
                  <a:spcPct val="90000"/>
                </a:lnSpc>
                <a:spcAft>
                  <a:spcPct val="0"/>
                </a:spcAft>
                <a:buClr>
                  <a:srgbClr val="CCCCFF"/>
                </a:buClr>
                <a:buNone/>
              </a:pPr>
              <a:r>
                <a:rPr kumimoji="1" lang="en-US" altLang="zh-TW" sz="2000" dirty="0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set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FONT_LABEL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=16p,Helvetica,black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FONT_ANNOT_PRIMARY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=12p,Helvetica,black ^</a:t>
              </a:r>
            </a:p>
            <a:p>
              <a:pPr fontAlgn="base">
                <a:lnSpc>
                  <a:spcPct val="90000"/>
                </a:lnSpc>
                <a:spcAft>
                  <a:spcPct val="0"/>
                </a:spcAft>
                <a:buClr>
                  <a:srgbClr val="CCCCFF"/>
                </a:buClr>
                <a:buNone/>
              </a:pPr>
              <a:r>
                <a:rPr kumimoji="1"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MAP_SCALE_HEIGHT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=8p </a:t>
              </a:r>
              <a:r>
                <a:rPr kumimoji="1"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MAP_TICK_PEN_PRIMARY</a:t>
              </a:r>
              <a:r>
                <a:rPr kumimoji="1"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=</a:t>
              </a:r>
              <a:r>
                <a:rPr kumimoji="1" lang="en-US" altLang="zh-TW" sz="2000" dirty="0" err="1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thinner,black</a:t>
              </a:r>
              <a:endPara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3183301"/>
            <a:ext cx="2582821" cy="36021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09671" y="2232273"/>
            <a:ext cx="64860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000" kern="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LMRoman10-Regular-Identity-H"/>
              </a:rPr>
              <a:t>上列</a:t>
            </a:r>
            <a:r>
              <a:rPr lang="en-US" altLang="zh-TW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GMT</a:t>
            </a:r>
            <a:r>
              <a:rPr lang="zh-TW" altLang="zh-TW" sz="2000" kern="0" dirty="0">
                <a:solidFill>
                  <a:srgbClr val="000000"/>
                </a:solidFill>
                <a:latin typeface="Times New Roman" pitchFamily="18" charset="0"/>
                <a:ea typeface="標楷體" panose="03000509000000000000" pitchFamily="65" charset="-120"/>
                <a:cs typeface="FandolSong-Regular-Identity-H"/>
              </a:rPr>
              <a:t>配置參數可以控制比例尺的外觀</a:t>
            </a:r>
            <a:r>
              <a:rPr lang="zh-TW" altLang="en-US" sz="2000" kern="0" dirty="0">
                <a:solidFill>
                  <a:srgbClr val="000000"/>
                </a:solidFill>
                <a:latin typeface="Times New Roman" pitchFamily="18" charset="0"/>
                <a:ea typeface="標楷體" panose="03000509000000000000" pitchFamily="65" charset="-120"/>
                <a:cs typeface="FandolSong-Regular-Identity-H"/>
              </a:rPr>
              <a:t>及標注字體</a:t>
            </a:r>
            <a:endParaRPr lang="zh-TW" altLang="en-US" sz="2000" dirty="0">
              <a:solidFill>
                <a:srgbClr val="FF9933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616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8451" y="187924"/>
            <a:ext cx="6860817" cy="64611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gmt colorbar (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繪製色彩條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sp>
        <p:nvSpPr>
          <p:cNvPr id="2" name="矩形 1"/>
          <p:cNvSpPr/>
          <p:nvPr/>
        </p:nvSpPr>
        <p:spPr>
          <a:xfrm>
            <a:off x="1027415" y="834037"/>
            <a:ext cx="1013031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ts val="600"/>
              </a:spcBef>
              <a:spcAft>
                <a:spcPts val="600"/>
              </a:spcAft>
            </a:pP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colorbar [</a:t>
            </a:r>
            <a:r>
              <a:rPr lang="en-US" altLang="zh-TW" sz="2000" i="1" kern="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-B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p|s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]parameters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i="1" kern="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cpt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</a:t>
            </a:r>
            <a:r>
              <a:rPr lang="en-US" altLang="zh-TW" sz="20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TW" sz="2000" i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TW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refpoint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] 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 -F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panel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Gzlo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zhi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</a:t>
            </a:r>
            <a:r>
              <a:rPr lang="en-US" altLang="zh-TW" sz="2000" i="1" kern="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-I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i="1" kern="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max_intens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|low_i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/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high_i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Jparameters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Jz|Zparameters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-L[i][gap] ] [ -M ] [ -N[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p|dpi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]] [ -Q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Rregion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-S ] [ -U[stamp] ] [ -V[level]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Wscale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-X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a|c|f|r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xshift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[u]]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Y[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a|c|f|r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yshift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[u]]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Zzfile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pflags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[ -</a:t>
            </a:r>
            <a:r>
              <a:rPr lang="en-US" altLang="zh-TW" sz="2000" i="1" kern="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ttransp</a:t>
            </a:r>
            <a:r>
              <a:rPr lang="en-US" altLang="zh-TW" sz="2000" i="1" kern="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]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--PAR=value ]</a:t>
            </a:r>
            <a:endParaRPr lang="en-US" altLang="zh-TW" sz="2000" i="1" kern="0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49" y="3334643"/>
            <a:ext cx="8519420" cy="17151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94594" y="5126191"/>
            <a:ext cx="96885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2000" b="1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Dx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參考點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X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位置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/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Y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位置</a:t>
            </a:r>
            <a:endParaRPr lang="en-US" altLang="zh-TW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+w: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length and width of the color bar. Give a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negative length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to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reverse the scale bar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. 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色彩條長度和寬度，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長度值為負值，顛倒色階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+h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: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get a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horizontal scale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[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Default is vertical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]. 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改成水平色彩條，預設為垂直色彩條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  <a:endParaRPr lang="zh-TW" altLang="en-US" sz="2000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45914" y="2413337"/>
            <a:ext cx="105412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調整色彩條的位置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: </a:t>
            </a:r>
            <a:r>
              <a:rPr lang="en-US" altLang="zh-TW" sz="2000" b="1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</a:t>
            </a:r>
            <a:r>
              <a:rPr lang="en-US" altLang="zh-TW" sz="200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g|j|J|n|</a:t>
            </a:r>
            <a:r>
              <a:rPr lang="en-US" altLang="zh-TW" sz="20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</a:t>
            </a:r>
            <a:r>
              <a:rPr lang="en-US" altLang="zh-TW" sz="2000" dirty="0" err="1">
                <a:solidFill>
                  <a:srgbClr val="C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refpoint</a:t>
            </a:r>
            <a:r>
              <a:rPr lang="en-US" altLang="zh-TW" sz="20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+w</a:t>
            </a:r>
            <a:r>
              <a:rPr lang="en-US" altLang="zh-TW" sz="20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length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/width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[+e[</a:t>
            </a:r>
            <a:r>
              <a:rPr lang="en-US" altLang="zh-TW" sz="200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b|f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][length]][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+h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+</a:t>
            </a:r>
            <a:r>
              <a:rPr lang="en-US" altLang="zh-TW" sz="20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j</a:t>
            </a:r>
            <a:r>
              <a:rPr lang="en-US" altLang="zh-TW" sz="200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justify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][+m[</a:t>
            </a:r>
            <a:r>
              <a:rPr lang="en-US" altLang="zh-TW" sz="200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a|c|l|u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]][+n[txt]][</a:t>
            </a:r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+</a:t>
            </a:r>
            <a:r>
              <a:rPr lang="en-US" altLang="zh-TW" sz="20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</a:t>
            </a:r>
            <a:r>
              <a:rPr lang="en-US" altLang="zh-TW" sz="200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dx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[/</a:t>
            </a:r>
            <a:r>
              <a:rPr lang="en-US" altLang="zh-TW" sz="200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dy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]]:</a:t>
            </a:r>
            <a:endParaRPr lang="zh-TW" altLang="en-US" sz="2000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0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3359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4"/>
          <p:cNvSpPr>
            <a:spLocks noChangeArrowheads="1"/>
          </p:cNvSpPr>
          <p:nvPr/>
        </p:nvSpPr>
        <p:spPr bwMode="auto">
          <a:xfrm>
            <a:off x="6003925" y="3108325"/>
            <a:ext cx="184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kumimoji="1" lang="zh-TW" altLang="en-US" sz="3600">
              <a:solidFill>
                <a:srgbClr val="66FFFF"/>
              </a:solidFill>
              <a:latin typeface="Arial" charset="0"/>
              <a:ea typeface="新細明體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932969" y="847073"/>
            <a:ext cx="8287492" cy="501247"/>
            <a:chOff x="408969" y="847072"/>
            <a:chExt cx="8287492" cy="718339"/>
          </a:xfrm>
        </p:grpSpPr>
        <p:sp>
          <p:nvSpPr>
            <p:cNvPr id="15" name="矩形 14"/>
            <p:cNvSpPr/>
            <p:nvPr/>
          </p:nvSpPr>
          <p:spPr bwMode="auto">
            <a:xfrm>
              <a:off x="409971" y="847072"/>
              <a:ext cx="8286490" cy="718339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TW" altLang="en-US" sz="2000" kern="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08969" y="907285"/>
              <a:ext cx="8172140" cy="573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C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gmt colorbar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–D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x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-0.5c/-1.5c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+w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15c/0.4c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+h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</a:t>
              </a:r>
              <a:r>
                <a:rPr lang="en-US" altLang="zh-TW" sz="2000" dirty="0" err="1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C</a:t>
              </a:r>
              <a:r>
                <a:rPr lang="en-US" altLang="zh-TW" sz="2000" dirty="0" err="1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%cpt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%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-B</a:t>
              </a:r>
              <a:r>
                <a:rPr lang="en-US" altLang="zh-TW" sz="2000" dirty="0">
                  <a:solidFill>
                    <a:srgbClr val="FF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f200a1000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</a:t>
              </a:r>
              <a:r>
                <a:rPr lang="en-US" altLang="zh-TW" sz="2000" dirty="0">
                  <a:solidFill>
                    <a:srgbClr val="0000FF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-I</a:t>
              </a:r>
              <a:r>
                <a:rPr lang="en-US" altLang="zh-TW" sz="2000" dirty="0">
                  <a:solidFill>
                    <a:srgbClr val="000000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 -V </a:t>
              </a:r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5182585" y="2387086"/>
            <a:ext cx="1585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200" dirty="0">
                <a:solidFill>
                  <a:srgbClr val="000000"/>
                </a:solidFill>
                <a:latin typeface="Comic Sans MS" panose="030F0702030302020204" pitchFamily="66" charset="0"/>
              </a:rPr>
              <a:t>Please try:</a:t>
            </a:r>
            <a:endParaRPr lang="zh-TW" altLang="en-US" sz="2200" dirty="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5961" y="2859670"/>
            <a:ext cx="44845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-D</a:t>
            </a:r>
            <a:r>
              <a:rPr lang="en-US" altLang="zh-TW" sz="20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</a:t>
            </a: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-0.5c/-1.5c</a:t>
            </a:r>
            <a:r>
              <a:rPr lang="en-US" altLang="zh-TW" sz="20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+w</a:t>
            </a:r>
            <a:r>
              <a:rPr lang="en-US" altLang="zh-TW" sz="20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-15c</a:t>
            </a: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/0.4c</a:t>
            </a:r>
            <a:r>
              <a:rPr lang="en-US" altLang="zh-TW" sz="20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+h –I0.5</a:t>
            </a: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endParaRPr lang="zh-TW" altLang="en-US" sz="2800" i="1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56865" y="1498948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-I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[</a:t>
            </a:r>
            <a:r>
              <a:rPr lang="en-US" altLang="zh-TW" sz="20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max_intens</a:t>
            </a:r>
            <a:r>
              <a:rPr lang="en-US" altLang="zh-TW" sz="200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|low_i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</a:t>
            </a:r>
            <a:r>
              <a:rPr lang="en-US" altLang="zh-TW" sz="200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high_i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]: Add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illumination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effects. 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開啟照明效果</a:t>
            </a:r>
            <a:r>
              <a:rPr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</a:t>
            </a:r>
          </a:p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Set the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range of intensities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from - to +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max_intens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.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If not specified, 1 is used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2608451" y="187924"/>
            <a:ext cx="6860817" cy="64611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gmt colorbar (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繪製色彩條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sp>
        <p:nvSpPr>
          <p:cNvPr id="11" name="矩形 10"/>
          <p:cNvSpPr/>
          <p:nvPr/>
        </p:nvSpPr>
        <p:spPr>
          <a:xfrm>
            <a:off x="1933972" y="2859670"/>
            <a:ext cx="2855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–D</a:t>
            </a:r>
            <a:r>
              <a:rPr lang="en-US" altLang="zh-TW" sz="20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x</a:t>
            </a: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17c/3c</a:t>
            </a:r>
            <a:r>
              <a:rPr lang="en-US" altLang="zh-TW" sz="2000" b="1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+w</a:t>
            </a:r>
            <a:r>
              <a:rPr lang="en-US" altLang="zh-TW" sz="2000" b="1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16c/0.4c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" t="2750" r="2808" b="3801"/>
          <a:stretch/>
        </p:blipFill>
        <p:spPr>
          <a:xfrm>
            <a:off x="5375920" y="3332256"/>
            <a:ext cx="2493200" cy="331186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" t="2750" r="4196" b="3801"/>
          <a:stretch/>
        </p:blipFill>
        <p:spPr>
          <a:xfrm>
            <a:off x="7869120" y="3283527"/>
            <a:ext cx="2466716" cy="332632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 bwMode="auto">
          <a:xfrm>
            <a:off x="5441482" y="6285298"/>
            <a:ext cx="4894354" cy="40754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800" i="1">
              <a:solidFill>
                <a:srgbClr val="FF9933"/>
              </a:solidFill>
              <a:latin typeface="Times New Roman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982" y="3411796"/>
            <a:ext cx="2935314" cy="308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64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560" y="171804"/>
            <a:ext cx="7772400" cy="594535"/>
          </a:xfrm>
        </p:spPr>
        <p:txBody>
          <a:bodyPr/>
          <a:lstStyle/>
          <a:p>
            <a:r>
              <a:rPr lang="en-US" altLang="zh-TW" sz="28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Exercise 02</a:t>
            </a:r>
          </a:p>
        </p:txBody>
      </p:sp>
      <p:sp>
        <p:nvSpPr>
          <p:cNvPr id="2" name="矩形 1"/>
          <p:cNvSpPr/>
          <p:nvPr/>
        </p:nvSpPr>
        <p:spPr>
          <a:xfrm>
            <a:off x="4007769" y="1581364"/>
            <a:ext cx="33473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Open Ex02.bat or Ex02.sh</a:t>
            </a:r>
          </a:p>
        </p:txBody>
      </p:sp>
      <p:sp>
        <p:nvSpPr>
          <p:cNvPr id="3" name="矩形 2"/>
          <p:cNvSpPr/>
          <p:nvPr/>
        </p:nvSpPr>
        <p:spPr>
          <a:xfrm>
            <a:off x="1017142" y="1981253"/>
            <a:ext cx="10048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sz="20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grdcut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earth_relief_02m.nc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–G</a:t>
            </a:r>
            <a:r>
              <a:rPr lang="en-US" altLang="zh-TW" sz="20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africa.nc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-R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-25/55/-40/40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coast -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R-25/55/-40/40 -Jm15/0/0.06i -Ba10f5 -N1/0.25p,- -W1/0.5p,black -V</a:t>
            </a:r>
          </a:p>
        </p:txBody>
      </p:sp>
      <p:sp>
        <p:nvSpPr>
          <p:cNvPr id="4" name="矩形 3"/>
          <p:cNvSpPr/>
          <p:nvPr/>
        </p:nvSpPr>
        <p:spPr>
          <a:xfrm>
            <a:off x="2428736" y="735503"/>
            <a:ext cx="7902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kern="0" dirty="0">
                <a:solidFill>
                  <a:srgbClr val="FF0000"/>
                </a:solidFill>
                <a:latin typeface="Comic Sans MS" panose="030F0702030302020204" pitchFamily="66" charset="0"/>
                <a:ea typeface="新細明體" charset="-120"/>
              </a:rPr>
              <a:t>Topography and Bathymetry in and around Africa</a:t>
            </a:r>
            <a:endParaRPr lang="zh-TW" altLang="en-US" sz="2000" i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09430" y="1105035"/>
            <a:ext cx="8321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0" indent="-6096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Using Global </a:t>
            </a:r>
            <a:r>
              <a:rPr lang="en-US" altLang="zh-TW" sz="2000" kern="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etopo2.nc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and </a:t>
            </a:r>
            <a:r>
              <a:rPr lang="en-US" altLang="zh-TW" sz="2000" kern="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topo_relief.cpt</a:t>
            </a:r>
            <a:r>
              <a:rPr lang="en-US" altLang="zh-TW" sz="20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to draw the relief of Africa</a:t>
            </a:r>
          </a:p>
        </p:txBody>
      </p:sp>
      <p:sp>
        <p:nvSpPr>
          <p:cNvPr id="9" name="矩形 8"/>
          <p:cNvSpPr/>
          <p:nvPr/>
        </p:nvSpPr>
        <p:spPr>
          <a:xfrm>
            <a:off x="4007769" y="2801546"/>
            <a:ext cx="777753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1. GMT commands include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grdinfo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</a:t>
            </a:r>
            <a:r>
              <a:rPr lang="en-US" altLang="zh-TW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grdgradient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</a:t>
            </a:r>
            <a:r>
              <a:rPr lang="en-US" altLang="zh-TW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grdimage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coast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and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colorbar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 Add a map directional rose with </a:t>
            </a:r>
            <a:r>
              <a:rPr lang="en-US" altLang="zh-TW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coast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-Td </a:t>
            </a:r>
            <a:r>
              <a:rPr lang="en-US" altLang="zh-TW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flag.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3. Using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Lect02C.bat or Lect02C.sh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as an example, try to imitate how to modify the gmt module and options.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4. Using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earth_relief_02m.nc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as an input file, </a:t>
            </a:r>
            <a:r>
              <a:rPr lang="en-US" altLang="zh-TW" kern="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topo_relief.cpt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as a </a:t>
            </a:r>
            <a:r>
              <a:rPr lang="en-US" altLang="zh-TW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cptfile</a:t>
            </a:r>
            <a:endParaRPr lang="en-US" altLang="zh-TW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5. Using 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-I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to draw the major rivers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27" y="2993920"/>
            <a:ext cx="2829130" cy="8701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87017" y="5253055"/>
            <a:ext cx="777753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altLang="zh-TW" i="1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Nota bene: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為增加執行效率，將全球資料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earth_relief_02m.nc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利用</a:t>
            </a:r>
            <a:r>
              <a:rPr lang="en-US" altLang="zh-TW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grdcut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指令裁剪成繪圖範圍</a:t>
            </a:r>
            <a:r>
              <a:rPr lang="zh-TW" alt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-G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輸出新檔名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，新的網格檔為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africa.nc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-R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裁剪範圍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。</a:t>
            </a:r>
            <a:endParaRPr lang="en-US" altLang="zh-TW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lang="en-US" altLang="zh-TW" i="1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Nota bene</a:t>
            </a:r>
            <a:r>
              <a:rPr lang="en-US" altLang="zh-TW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在陸地和海洋區域，填進數值高程，則原指令中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-G</a:t>
            </a:r>
            <a:r>
              <a:rPr lang="zh-TW" altLang="en-US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或</a:t>
            </a:r>
            <a:r>
              <a:rPr lang="en-US" altLang="zh-TW" dirty="0">
                <a:solidFill>
                  <a:srgbClr val="0000FF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-S</a:t>
            </a:r>
            <a:r>
              <a:rPr lang="zh-TW" altLang="en-US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選項不必再使用，否則會蓋住地形。</a:t>
            </a:r>
            <a:endParaRPr lang="zh-TW" altLang="en-US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5" y="4067575"/>
            <a:ext cx="2520280" cy="25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03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552" y="44624"/>
            <a:ext cx="7772400" cy="838200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Homework 02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4673" y="757178"/>
            <a:ext cx="10736495" cy="3463910"/>
          </a:xfrm>
        </p:spPr>
        <p:txBody>
          <a:bodyPr/>
          <a:lstStyle/>
          <a:p>
            <a:pPr>
              <a:spcBef>
                <a:spcPts val="600"/>
              </a:spcBef>
              <a:buAutoNum type="arabicPeriod"/>
            </a:pP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Using </a:t>
            </a:r>
            <a:r>
              <a:rPr lang="en-US" altLang="zh-TW" sz="18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global 5 minutes 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grid file (</a:t>
            </a:r>
            <a:r>
              <a:rPr lang="en-US" altLang="zh-TW" sz="18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earth_relief_05m.nc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) to draw the </a:t>
            </a:r>
            <a:r>
              <a:rPr lang="en-US" altLang="zh-TW" sz="18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global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relief or </a:t>
            </a:r>
            <a:r>
              <a:rPr lang="en-US" altLang="zh-TW" sz="18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 minutes grid 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file</a:t>
            </a:r>
            <a:r>
              <a:rPr lang="en-US" altLang="zh-TW" sz="18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earth_relief_01m.nc 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 draw the </a:t>
            </a:r>
            <a:r>
              <a:rPr lang="en-US" altLang="zh-TW" sz="18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non-global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relief with different projection based on assigned examples by TA. Suggestion: first using </a:t>
            </a:r>
            <a:r>
              <a:rPr lang="en-US" altLang="zh-TW" sz="18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grdcut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to cut the region in your assigned example.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2. Assigned examples (Cookbook,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先瀏覽，可自選或由助教指，但不可重覆</a:t>
            </a:r>
            <a:r>
              <a:rPr lang="en-US" altLang="zh-TW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 Unicode MS" panose="020B0604020202020204" pitchFamily="34" charset="-120"/>
              </a:rPr>
              <a:t>)</a:t>
            </a:r>
            <a:endParaRPr lang="en-US" altLang="zh-TW" sz="18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file:///C:/programs/gmt6/share/doc/html/cookbook/map_projections.html):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3. Using grdinfo to extract the information of </a:t>
            </a:r>
            <a:r>
              <a:rPr lang="en-US" altLang="zh-TW" sz="18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earth_relief_05m.nc  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or</a:t>
            </a:r>
            <a:r>
              <a:rPr lang="en-US" altLang="zh-TW" sz="18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earth_relief_01m.nc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4. Using </a:t>
            </a:r>
            <a:r>
              <a:rPr lang="en-US" altLang="zh-TW" sz="1800" dirty="0" err="1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topo_sealand.cpt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as a </a:t>
            </a:r>
            <a:r>
              <a:rPr lang="en-US" altLang="zh-TW" sz="18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cptfile</a:t>
            </a:r>
            <a:endParaRPr lang="en-US" altLang="zh-TW" sz="1800" dirty="0">
              <a:solidFill>
                <a:srgbClr val="0000FF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zh-TW" sz="18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5. 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 </a:t>
            </a:r>
            <a:r>
              <a:rPr lang="en-US" altLang="zh-TW" sz="18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winword</a:t>
            </a:r>
            <a:r>
              <a:rPr lang="en-US" altLang="zh-TW" sz="18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file (max. 2 pages) 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for </a:t>
            </a:r>
            <a:r>
              <a:rPr lang="en-US" altLang="zh-TW" sz="18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detailed description 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of map projection &amp; </a:t>
            </a:r>
            <a:r>
              <a:rPr lang="en-US" altLang="zh-TW" sz="18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</a:t>
            </a:r>
            <a:r>
              <a:rPr lang="en-US" altLang="zh-TW" sz="1800" dirty="0" err="1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Jparameters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with </a:t>
            </a:r>
            <a:r>
              <a:rPr lang="en-US" altLang="zh-TW" sz="18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arguments and flags </a:t>
            </a:r>
            <a:r>
              <a:rPr lang="en-US" altLang="zh-TW" sz="18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of assigned homework (Map projection, see  website: https://en.wikipedia.org/wiki/Map_projection#Notable_lines)</a:t>
            </a:r>
            <a:endParaRPr lang="en-US" altLang="zh-TW" sz="2000" dirty="0">
              <a:solidFill>
                <a:schemeClr val="tx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Picture 3" descr="gmt2007_ex02_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702" y="5142971"/>
            <a:ext cx="3096344" cy="1559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5234056"/>
            <a:ext cx="2913942" cy="1462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703575" y="4127932"/>
            <a:ext cx="10492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i="1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Nota bene: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找到指定範例後將指令複製至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Text Editor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中，使用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Windows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系統的人，請先將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\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改成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^</a:t>
            </a:r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，存檔後執行，確認可畫出範例圖後，再填入數值高程。</a:t>
            </a:r>
            <a:endParaRPr lang="en-US" altLang="zh-TW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91544" y="404665"/>
            <a:ext cx="7772400" cy="719485"/>
          </a:xfrm>
        </p:spPr>
        <p:txBody>
          <a:bodyPr/>
          <a:lstStyle/>
          <a:p>
            <a:r>
              <a:rPr lang="en-US" altLang="zh-TW" sz="28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Assignments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37037" y="1992383"/>
            <a:ext cx="8568951" cy="936104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13. Color Space: The Final Frontier</a:t>
            </a:r>
          </a:p>
          <a:p>
            <a:pPr marL="609600" indent="-609600">
              <a:buFontTx/>
              <a:buAutoNum type="arabicPeriod"/>
            </a:pPr>
            <a:r>
              <a:rPr lang="en-US" altLang="zh-TW" sz="2400" dirty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16. Of Colors and Color Legends</a:t>
            </a:r>
          </a:p>
        </p:txBody>
      </p:sp>
      <p:sp>
        <p:nvSpPr>
          <p:cNvPr id="5" name="矩形 4"/>
          <p:cNvSpPr/>
          <p:nvPr/>
        </p:nvSpPr>
        <p:spPr>
          <a:xfrm>
            <a:off x="2080266" y="3040637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rgbClr val="0000FF"/>
                </a:solidFill>
                <a:latin typeface="Comic Sans MS" panose="030F0702030302020204" pitchFamily="66" charset="0"/>
              </a:rPr>
              <a:t>Manual html: C:\programs\gmt6\share\doc\html</a:t>
            </a:r>
            <a:endParaRPr lang="zh-TW" altLang="en-US" sz="2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91544" y="3614452"/>
            <a:ext cx="8274999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hlink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FF9933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99FF33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+mn-lt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en-US" altLang="zh-TW" sz="24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grdinfo.html</a:t>
            </a:r>
          </a:p>
          <a:p>
            <a:pPr marL="609600" indent="-609600">
              <a:buFontTx/>
              <a:buAutoNum type="arabicPeriod"/>
            </a:pPr>
            <a:r>
              <a:rPr lang="en-US" altLang="zh-TW" sz="24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grdgradient.html, Arguments –A, –N and -</a:t>
            </a:r>
            <a:r>
              <a:rPr lang="en-US" altLang="zh-TW" sz="2400" kern="0" dirty="0" err="1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fg</a:t>
            </a:r>
            <a:endParaRPr lang="en-US" altLang="zh-TW" sz="2400" kern="0" dirty="0">
              <a:solidFill>
                <a:srgbClr val="00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609600" indent="-609600">
              <a:buFontTx/>
              <a:buAutoNum type="arabicPeriod"/>
            </a:pPr>
            <a:r>
              <a:rPr lang="en-US" altLang="zh-TW" sz="24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grdimage.html, Arguments –C and -I</a:t>
            </a:r>
          </a:p>
          <a:p>
            <a:pPr marL="609600" indent="-609600">
              <a:buFontTx/>
              <a:buAutoNum type="arabicPeriod"/>
            </a:pPr>
            <a:r>
              <a:rPr lang="en-US" altLang="zh-TW" sz="24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coast.html, Arguments –I, –N, -L and -D</a:t>
            </a:r>
          </a:p>
          <a:p>
            <a:pPr marL="609600" indent="-609600">
              <a:buFontTx/>
              <a:buAutoNum type="arabicPeriod"/>
            </a:pPr>
            <a:r>
              <a:rPr lang="en-US" altLang="zh-TW" sz="24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colorbar.html, Arguments –D and -I</a:t>
            </a:r>
          </a:p>
          <a:p>
            <a:pPr marL="609600" indent="-609600">
              <a:buFontTx/>
              <a:buAutoNum type="arabicPeriod"/>
            </a:pPr>
            <a:r>
              <a:rPr lang="en-US" altLang="zh-TW" sz="2400" kern="0" dirty="0">
                <a:solidFill>
                  <a:srgbClr val="00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basemap.html</a:t>
            </a:r>
          </a:p>
        </p:txBody>
      </p:sp>
      <p:sp>
        <p:nvSpPr>
          <p:cNvPr id="7" name="矩形 6"/>
          <p:cNvSpPr/>
          <p:nvPr/>
        </p:nvSpPr>
        <p:spPr>
          <a:xfrm>
            <a:off x="1991544" y="1062018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rgbClr val="0000FF"/>
                </a:solidFill>
                <a:latin typeface="Comic Sans MS" panose="030F0702030302020204" pitchFamily="66" charset="0"/>
              </a:rPr>
              <a:t>GMT cookbook: file:///C:/programs/gmt6/share/doc/html/cookbook.html</a:t>
            </a:r>
            <a:endParaRPr lang="zh-TW" altLang="en-US" sz="2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02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16976" y="133799"/>
            <a:ext cx="3641236" cy="792163"/>
          </a:xfrm>
        </p:spPr>
        <p:txBody>
          <a:bodyPr/>
          <a:lstStyle/>
          <a:p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Lect02A1.bat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545844" y="855753"/>
            <a:ext cx="4812367" cy="5575999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TW" altLang="en-US" sz="2000" kern="0">
              <a:solidFill>
                <a:srgbClr val="66FFFF"/>
              </a:solidFill>
              <a:latin typeface="PLATSCH" pitchFamily="2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92540" y="1038849"/>
            <a:ext cx="4722853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set</a:t>
            </a:r>
            <a:r>
              <a:rPr lang="en-US" altLang="zh-TW" sz="18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prefix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Lect02A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set</a:t>
            </a:r>
            <a:r>
              <a:rPr lang="en-US" altLang="zh-TW" sz="18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=c:\gridfiles</a:t>
            </a:r>
            <a:r>
              <a:rPr lang="en-US" altLang="zh-TW" sz="18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\tw_topo500m.nc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set</a:t>
            </a:r>
            <a:r>
              <a:rPr lang="en-US" altLang="zh-TW" sz="18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tw_topo500m.nc.int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……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echo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gridinfo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extract information from 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netCDF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grid file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grdinfo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&gt; tw_topo500m.nc.info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begin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%prefix% 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ps,jpg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A+m0.5c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basemap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-Jm121/23/1i -R118.5/123.5/20/26.5 -Ba2f1 -U/-0.5/-1.7/"Geodesy and Remote Sensing Lab, NTU" -V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grdgradient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-A10/100 -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%int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-Ne1 -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fg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grdimage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Ctopo_sealand.cpt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%int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coast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-B -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Df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-W0.8p,0/0/0 -V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del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5871087" y="882259"/>
            <a:ext cx="5212742" cy="5575998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zh-TW" altLang="en-US" sz="2000" kern="0">
              <a:solidFill>
                <a:srgbClr val="66FFFF"/>
              </a:solidFill>
              <a:latin typeface="PLATSCH" pitchFamily="2" charset="0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6240016" y="157218"/>
            <a:ext cx="3641236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66FFFF"/>
                </a:solidFill>
                <a:latin typeface="PLATSCH" pitchFamily="2" charset="0"/>
              </a:defRPr>
            </a:lvl9pPr>
          </a:lstStyle>
          <a:p>
            <a:r>
              <a:rPr lang="en-US" altLang="zh-TW" sz="2600" kern="0" dirty="0">
                <a:solidFill>
                  <a:srgbClr val="000000"/>
                </a:solidFill>
                <a:latin typeface="Lucida Calligraphy" pitchFamily="66" charset="0"/>
                <a:ea typeface="新細明體" charset="-120"/>
              </a:rPr>
              <a:t>Lect02A1.sh</a:t>
            </a: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986445" y="975951"/>
            <a:ext cx="4982026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prefix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Lect02A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=/c/gridfiles/</a:t>
            </a:r>
            <a:r>
              <a:rPr lang="en-US" altLang="zh-TW" sz="1800" dirty="0">
                <a:solidFill>
                  <a:srgbClr val="3366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tw_topo500m.nc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=</a:t>
            </a:r>
            <a:r>
              <a:rPr lang="en-US" altLang="zh-TW" sz="1800" dirty="0">
                <a:solidFill>
                  <a:srgbClr val="00B05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tw_topo500m.nc.int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……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echo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gridinfo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, extract information from 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netCDF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grid file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grdinfo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${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}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&gt; tw_topo500m.nc.info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begin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${prefix} 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ps,jpg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A+m0.5c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basemap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-Jm121/23/1i -R118.5/123.5/20/26.5 -Ba2f1 -U/-0.5/-1.7/"Geodesy and Remote Sensing Lab, NTU" -V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grdgradient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${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}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-A10/100 -G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${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}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-Ne1 -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fg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</a:t>
            </a: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grdimage</a:t>
            </a: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${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grd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} 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-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Ctopo_sealand.cpt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-I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${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coast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-B -</a:t>
            </a:r>
            <a:r>
              <a:rPr lang="en-US" altLang="zh-TW" sz="1800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Df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-W0.8p,0/0/0 -V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gmt end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1800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rm</a:t>
            </a:r>
            <a:r>
              <a:rPr lang="en-US" altLang="zh-TW" sz="18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${</a:t>
            </a:r>
            <a:r>
              <a:rPr lang="en-US" altLang="zh-TW" sz="1800" dirty="0" err="1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int</a:t>
            </a:r>
            <a:r>
              <a:rPr lang="en-US" altLang="zh-TW" sz="18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736256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216505"/>
            <a:ext cx="7772400" cy="568173"/>
          </a:xfrm>
        </p:spPr>
        <p:txBody>
          <a:bodyPr/>
          <a:lstStyle/>
          <a:p>
            <a:r>
              <a:rPr lang="en-US" altLang="zh-TW" sz="28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echo, echo off </a:t>
            </a: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472611" y="2863375"/>
            <a:ext cx="1145568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The echo command controls what gets shown on the screen when you run a batch or shell file (echo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是一個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DOS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Microsoft Windows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、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Unix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和類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Unix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系統中的指令，用來將</a:t>
            </a:r>
            <a:r>
              <a:rPr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字串列出於電腦現顯示器上</a:t>
            </a:r>
            <a:r>
              <a:rPr lang="en-US" altLang="zh-TW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</a:t>
            </a:r>
          </a:p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Using the echo command to stop the display, or to make something display, as you wish. (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它通常在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shell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指令碼和批次處理作業中使用，以將狀態訊息顯示至螢幕或檔案中</a:t>
            </a:r>
            <a:r>
              <a:rPr lang="en-US" altLang="zh-TW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。</a:t>
            </a:r>
            <a:endParaRPr lang="en-US" altLang="zh-TW" sz="2000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ts val="12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Using “echo” the strings to create a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cpt file 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by “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&gt;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(greater-than sign,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overwrite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)” and “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&gt;&gt;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 (sequence greater-than sign, </a:t>
            </a:r>
            <a:r>
              <a:rPr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append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)” : 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利用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echo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指令可以製作</a:t>
            </a:r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色階檔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(*.</a:t>
            </a:r>
            <a:r>
              <a:rPr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cpt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，如下例，詳見</a:t>
            </a:r>
            <a:r>
              <a:rPr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rPr>
              <a:t>Lect02B</a:t>
            </a:r>
            <a:endParaRPr lang="zh-TW" altLang="en-US" sz="2000" dirty="0">
              <a:solidFill>
                <a:srgbClr val="000000"/>
              </a:solidFill>
              <a:latin typeface="Arial" panose="020B0604020202020204" pitchFamily="34" charset="0"/>
              <a:ea typeface="Arial Unicode MS" panose="020B0604020202020204" pitchFamily="34" charset="-120"/>
              <a:cs typeface="Arial" panose="020B0604020202020204" pitchFamily="34" charset="0"/>
            </a:endParaRPr>
          </a:p>
        </p:txBody>
      </p:sp>
      <p:sp>
        <p:nvSpPr>
          <p:cNvPr id="276485" name="Text Box 5"/>
          <p:cNvSpPr txBox="1">
            <a:spLocks noChangeArrowheads="1"/>
          </p:cNvSpPr>
          <p:nvPr/>
        </p:nvSpPr>
        <p:spPr bwMode="auto">
          <a:xfrm>
            <a:off x="2070765" y="5720417"/>
            <a:ext cx="82676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echo 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-8000  255  15   255  -7000  255  15   255   </a:t>
            </a: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&gt; my1st.cpt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echo  </a:t>
            </a:r>
            <a:r>
              <a:rPr lang="en-US" altLang="zh-TW" sz="2000" dirty="0">
                <a:solidFill>
                  <a:srgbClr val="0000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-7000  255  15   255  -6000  255  75   255   </a:t>
            </a:r>
            <a:r>
              <a:rPr lang="en-US" altLang="zh-TW" sz="2000" dirty="0">
                <a:solidFill>
                  <a:srgbClr val="99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&gt;&gt; my1st.cpt</a:t>
            </a:r>
            <a:endParaRPr lang="zh-TW" altLang="en-US" sz="2000" dirty="0">
              <a:solidFill>
                <a:srgbClr val="99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3725775" y="942301"/>
            <a:ext cx="6841462" cy="760578"/>
            <a:chOff x="2201775" y="977031"/>
            <a:chExt cx="6841462" cy="760578"/>
          </a:xfrm>
        </p:grpSpPr>
        <p:sp>
          <p:nvSpPr>
            <p:cNvPr id="7" name="矩形 6"/>
            <p:cNvSpPr/>
            <p:nvPr/>
          </p:nvSpPr>
          <p:spPr bwMode="auto">
            <a:xfrm>
              <a:off x="2201775" y="977031"/>
              <a:ext cx="6557214" cy="7605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201775" y="1003377"/>
              <a:ext cx="684146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echo</a:t>
              </a:r>
              <a:r>
                <a:rPr lang="en-US" altLang="zh-TW" sz="2000" dirty="0">
                  <a:solidFill>
                    <a:srgbClr val="3333CC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00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gridinfo</a:t>
              </a:r>
              <a:r>
                <a:rPr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, </a:t>
              </a:r>
              <a:r>
                <a:rPr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extract information from </a:t>
              </a:r>
              <a:r>
                <a:rPr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netCDF grid files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grdinfo </a:t>
              </a:r>
              <a:r>
                <a:rPr lang="en-US" altLang="zh-TW" sz="2000" dirty="0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%</a:t>
              </a:r>
              <a:r>
                <a:rPr lang="en-US" altLang="zh-TW" sz="2000" dirty="0" err="1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grd</a:t>
              </a:r>
              <a:r>
                <a:rPr lang="en-US" altLang="zh-TW" sz="2000" dirty="0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% </a:t>
              </a:r>
              <a:r>
                <a:rPr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&gt; tw_topo500m.nc.info</a:t>
              </a:r>
              <a:endParaRPr lang="en-US" altLang="zh-TW" sz="24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3725776" y="1860503"/>
            <a:ext cx="6841461" cy="761344"/>
            <a:chOff x="2201775" y="1860503"/>
            <a:chExt cx="6612657" cy="761344"/>
          </a:xfrm>
        </p:grpSpPr>
        <p:sp>
          <p:nvSpPr>
            <p:cNvPr id="11" name="矩形 10"/>
            <p:cNvSpPr/>
            <p:nvPr/>
          </p:nvSpPr>
          <p:spPr bwMode="auto">
            <a:xfrm>
              <a:off x="2201775" y="1861269"/>
              <a:ext cx="6557214" cy="7605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201775" y="1860503"/>
              <a:ext cx="66126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99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echo</a:t>
              </a:r>
              <a:r>
                <a:rPr lang="en-US" altLang="zh-TW" sz="2000" dirty="0">
                  <a:solidFill>
                    <a:srgbClr val="3333CC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“</a:t>
              </a:r>
              <a:r>
                <a:rPr lang="en-US" altLang="zh-TW" sz="2000" dirty="0" err="1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gridinfo</a:t>
              </a:r>
              <a:r>
                <a:rPr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, </a:t>
              </a:r>
              <a:r>
                <a:rPr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extract information from </a:t>
              </a:r>
              <a:r>
                <a:rPr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netCDF grid files”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</a:t>
              </a:r>
              <a:r>
                <a:rPr lang="en-US" altLang="zh-TW" sz="2000" dirty="0" err="1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grdinfo</a:t>
              </a:r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000" dirty="0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${</a:t>
              </a:r>
              <a:r>
                <a:rPr lang="en-US" altLang="zh-TW" sz="2000" dirty="0" err="1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grd</a:t>
              </a:r>
              <a:r>
                <a:rPr lang="en-US" altLang="zh-TW" sz="2000" dirty="0">
                  <a:solidFill>
                    <a:srgbClr val="3366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} </a:t>
              </a:r>
              <a:r>
                <a:rPr lang="en-US" altLang="zh-TW" sz="2000" dirty="0">
                  <a:solidFill>
                    <a:srgbClr val="0000FF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&gt; tw_topo500m.nc.info</a:t>
              </a:r>
              <a:endParaRPr lang="en-US" altLang="zh-TW" sz="2400" dirty="0">
                <a:solidFill>
                  <a:srgbClr val="0000FF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539147" y="1147691"/>
            <a:ext cx="13452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file</a:t>
            </a:r>
            <a:endParaRPr lang="zh-TW" altLang="en-US" sz="2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29341" y="1993023"/>
            <a:ext cx="15648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Shell script</a:t>
            </a:r>
            <a:endParaRPr lang="zh-TW" altLang="en-US" sz="22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217" y="156461"/>
            <a:ext cx="7772400" cy="685800"/>
          </a:xfrm>
        </p:spPr>
        <p:txBody>
          <a:bodyPr/>
          <a:lstStyle/>
          <a:p>
            <a:r>
              <a:rPr lang="en-US" altLang="zh-TW" sz="2600" dirty="0" err="1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Grdinfo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 (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讀取</a:t>
            </a:r>
            <a:r>
              <a:rPr lang="zh-TW" altLang="zh-TW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網格檔案</a:t>
            </a:r>
            <a:r>
              <a:rPr lang="zh-TW" altLang="en-US" sz="2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資訊</a:t>
            </a:r>
            <a:r>
              <a:rPr lang="en-US" altLang="zh-TW" sz="2600" dirty="0">
                <a:solidFill>
                  <a:schemeClr val="tx1"/>
                </a:solidFill>
                <a:latin typeface="Lucida Calligraphy" pitchFamily="66" charset="0"/>
                <a:ea typeface="新細明體" charset="-120"/>
              </a:rPr>
              <a:t>)</a:t>
            </a:r>
          </a:p>
        </p:txBody>
      </p:sp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842572" y="3623580"/>
            <a:ext cx="10399445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grdinfo reads a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2-D binary grid file (2</a:t>
            </a:r>
            <a:r>
              <a:rPr kumimoji="1"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進位的格式網格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) 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and reports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metadata (</a:t>
            </a:r>
            <a:r>
              <a:rPr kumimoji="1"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元資料</a:t>
            </a:r>
            <a:r>
              <a:rPr kumimoji="1" lang="en-US" altLang="zh-TW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:</a:t>
            </a:r>
            <a:r>
              <a:rPr kumimoji="1" lang="zh-TW" altLang="en-US" sz="2000" dirty="0">
                <a:solidFill>
                  <a:srgbClr val="0000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描述資料屬性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)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and various statistics for the (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x,y,z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) data in the grid file(s).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Output information contains the minimum/maximum values for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x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y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and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z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where the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min/max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of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z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occur, the x- and y-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increments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, and the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number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of x and y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nodes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.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Optionally: the mean, standard deviation, and/or the median, L1 scale of z, and number of nodes set to 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NaN (Not a Number</a:t>
            </a:r>
            <a:r>
              <a:rPr kumimoji="1" lang="zh-TW" altLang="en-US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，</a:t>
            </a:r>
            <a:r>
              <a:rPr kumimoji="1"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非數</a:t>
            </a:r>
            <a:r>
              <a:rPr kumimoji="1" lang="en-US" altLang="zh-TW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)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.</a:t>
            </a:r>
          </a:p>
          <a:p>
            <a:pPr marL="342900" indent="-342900" eaLnBrk="0" fontAlgn="base" hangingPunct="0"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Report if the grid is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pixel- or gridline-registered 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and if it is a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Cartesian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or </a:t>
            </a:r>
            <a:r>
              <a:rPr kumimoji="1" lang="en-US" altLang="zh-TW" sz="2000" dirty="0">
                <a:solidFill>
                  <a:srgbClr val="0000FF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Geographic data </a:t>
            </a:r>
            <a:r>
              <a:rPr kumimoji="1" lang="en-US" altLang="zh-TW" sz="2000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set (based on metadata in the file).</a:t>
            </a:r>
            <a:endParaRPr kumimoji="1" lang="zh-TW" altLang="en-US" sz="2000" dirty="0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0"/>
              <a:cs typeface="Arial" panose="020B0604020202020204" pitchFamily="34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3322870" y="850222"/>
            <a:ext cx="604867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200" dirty="0">
                <a:solidFill>
                  <a:srgbClr val="0000FF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grdinfo - Extract information from grids</a:t>
            </a:r>
            <a:endParaRPr lang="zh-TW" altLang="en-US" sz="2200" dirty="0">
              <a:solidFill>
                <a:srgbClr val="0000FF"/>
              </a:solidFill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291137" y="1497975"/>
            <a:ext cx="9297219" cy="105880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000">
              <a:solidFill>
                <a:srgbClr val="66FFFF"/>
              </a:solidFill>
              <a:latin typeface="PLATSCH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38181" y="1492476"/>
            <a:ext cx="8917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kumimoji="1" lang="en-US" altLang="zh-TW" sz="2000" i="1" dirty="0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gmt </a:t>
            </a:r>
            <a:r>
              <a:rPr kumimoji="1" lang="en-US" altLang="zh-TW" sz="2000" i="1" dirty="0" err="1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grdinfo</a:t>
            </a:r>
            <a:r>
              <a:rPr kumimoji="1" lang="en-US" altLang="zh-TW" sz="2000" i="1" dirty="0">
                <a:solidFill>
                  <a:srgbClr val="C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</a:t>
            </a:r>
            <a:r>
              <a:rPr kumimoji="1" lang="en-US" altLang="zh-TW" sz="2000" i="1" dirty="0" err="1">
                <a:solidFill>
                  <a:srgbClr val="00B05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grdfiles</a:t>
            </a:r>
            <a:r>
              <a:rPr kumimoji="1"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[ -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C[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n|t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1"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]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-D[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xoff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[/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yoff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][+n] ]</a:t>
            </a:r>
            <a:r>
              <a:rPr kumimoji="1"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[ -F ] [ -I[dx[/</a:t>
            </a:r>
            <a:r>
              <a:rPr kumimoji="1"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dy</a:t>
            </a:r>
            <a:r>
              <a:rPr kumimoji="1"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]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]|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b|i|r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kumimoji="1"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] [ -L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[0|1|2|p|a]</a:t>
            </a:r>
            <a:r>
              <a:rPr kumimoji="1"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] [ -M ] [ -</a:t>
            </a:r>
            <a:r>
              <a:rPr kumimoji="1"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Rregion</a:t>
            </a:r>
            <a:r>
              <a:rPr kumimoji="1"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] [ -T[</a:t>
            </a:r>
            <a:r>
              <a:rPr kumimoji="1"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dz</a:t>
            </a:r>
            <a:r>
              <a:rPr kumimoji="1"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][+a[alpha]] [+s] ] [ -V[level] ] [ -</a:t>
            </a:r>
            <a:r>
              <a:rPr kumimoji="1"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fflags</a:t>
            </a:r>
            <a:r>
              <a:rPr kumimoji="1"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ea typeface="Arial Unicode MS" pitchFamily="34" charset="-120"/>
                <a:cs typeface="Arial" panose="020B0604020202020204" pitchFamily="34" charset="0"/>
              </a:rPr>
              <a:t> ] 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-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hheaders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] [ -</a:t>
            </a:r>
            <a:r>
              <a:rPr lang="en-US" altLang="zh-TW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oflags</a:t>
            </a:r>
            <a:r>
              <a:rPr lang="en-US" altLang="zh-TW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] [ --PAR=value ]</a:t>
            </a:r>
            <a:endParaRPr kumimoji="1" lang="en-US" altLang="zh-TW" sz="2000" i="1" dirty="0">
              <a:solidFill>
                <a:srgbClr val="000000"/>
              </a:solidFill>
              <a:latin typeface="Arial" panose="020B0604020202020204" pitchFamily="34" charset="0"/>
              <a:ea typeface="Arial Unicode MS" pitchFamily="34" charset="-120"/>
              <a:cs typeface="Arial" panose="020B0604020202020204" pitchFamily="34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42572" y="2774479"/>
            <a:ext cx="5221182" cy="534120"/>
            <a:chOff x="2231138" y="2265509"/>
            <a:chExt cx="5221182" cy="534120"/>
          </a:xfrm>
        </p:grpSpPr>
        <p:sp>
          <p:nvSpPr>
            <p:cNvPr id="12" name="矩形 11"/>
            <p:cNvSpPr/>
            <p:nvPr/>
          </p:nvSpPr>
          <p:spPr bwMode="auto">
            <a:xfrm>
              <a:off x="2231138" y="2265509"/>
              <a:ext cx="5077166" cy="534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31138" y="2332634"/>
              <a:ext cx="52211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grdinfo </a:t>
              </a:r>
              <a:r>
                <a:rPr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%</a:t>
              </a:r>
              <a:r>
                <a:rPr lang="en-US" altLang="zh-TW" sz="2000" dirty="0" err="1">
                  <a:solidFill>
                    <a:srgbClr val="00B05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grd</a:t>
              </a:r>
              <a:r>
                <a:rPr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% &gt; </a:t>
              </a:r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tw_topo500m.nc.info</a:t>
              </a:r>
              <a:endPara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80178" y="1620019"/>
            <a:ext cx="1440160" cy="760578"/>
            <a:chOff x="107504" y="1344244"/>
            <a:chExt cx="1440160" cy="760578"/>
          </a:xfrm>
        </p:grpSpPr>
        <p:sp>
          <p:nvSpPr>
            <p:cNvPr id="9" name="矩形 8"/>
            <p:cNvSpPr/>
            <p:nvPr/>
          </p:nvSpPr>
          <p:spPr bwMode="auto">
            <a:xfrm>
              <a:off x="107504" y="1344244"/>
              <a:ext cx="1440160" cy="76057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51520" y="1382352"/>
              <a:ext cx="122661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i="1" dirty="0">
                  <a:solidFill>
                    <a:srgbClr val="00000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Synopsis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i="1" dirty="0">
                  <a:solidFill>
                    <a:srgbClr val="00000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語法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2408298-546C-459D-ABBD-744B4B6CC8A1}"/>
              </a:ext>
            </a:extLst>
          </p:cNvPr>
          <p:cNvGrpSpPr/>
          <p:nvPr/>
        </p:nvGrpSpPr>
        <p:grpSpPr>
          <a:xfrm>
            <a:off x="6128246" y="2719506"/>
            <a:ext cx="5221182" cy="534120"/>
            <a:chOff x="2231138" y="2265509"/>
            <a:chExt cx="5221182" cy="53412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C6345EE-4FBC-42C4-8B5E-E3D869F66050}"/>
                </a:ext>
              </a:extLst>
            </p:cNvPr>
            <p:cNvSpPr/>
            <p:nvPr/>
          </p:nvSpPr>
          <p:spPr bwMode="auto">
            <a:xfrm>
              <a:off x="2231138" y="2265509"/>
              <a:ext cx="5077166" cy="534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TW" altLang="en-US" sz="2000">
                <a:solidFill>
                  <a:srgbClr val="66FFFF"/>
                </a:solidFill>
                <a:latin typeface="PLATSCH" pitchFamily="2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9FF30F5-1B48-4976-8AA9-047BA2BBC534}"/>
                </a:ext>
              </a:extLst>
            </p:cNvPr>
            <p:cNvSpPr/>
            <p:nvPr/>
          </p:nvSpPr>
          <p:spPr>
            <a:xfrm>
              <a:off x="2231138" y="2332634"/>
              <a:ext cx="52211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gmt grdinfo </a:t>
              </a:r>
              <a:r>
                <a:rPr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%</a:t>
              </a:r>
              <a:r>
                <a:rPr lang="en-US" altLang="zh-TW" sz="2000" dirty="0" err="1">
                  <a:solidFill>
                    <a:srgbClr val="00B05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grd</a:t>
              </a:r>
              <a:r>
                <a:rPr lang="en-US" altLang="zh-TW" sz="2000" dirty="0">
                  <a:solidFill>
                    <a:srgbClr val="00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% &gt; </a:t>
              </a:r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ea typeface="Arial Unicode MS" panose="020B0604020202020204" pitchFamily="34" charset="-120"/>
                  <a:cs typeface="Arial" panose="020B0604020202020204" pitchFamily="34" charset="0"/>
                </a:rPr>
                <a:t>tw_relief_15s.nc.info</a:t>
              </a:r>
              <a:endPara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pitchFamily="34" charset="-12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1" name="Text Box 3"/>
          <p:cNvSpPr txBox="1">
            <a:spLocks noChangeArrowheads="1"/>
          </p:cNvSpPr>
          <p:nvPr/>
        </p:nvSpPr>
        <p:spPr bwMode="auto">
          <a:xfrm>
            <a:off x="4111377" y="880511"/>
            <a:ext cx="7929935" cy="570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c:\gridfiles\tw_topo500m.nc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Title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surface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c:\gridfiles\tw_topo500m.nc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Command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surface </a:t>
            </a:r>
            <a:r>
              <a:rPr kumimoji="1" lang="en-US" altLang="zh-TW" sz="2000" dirty="0" err="1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raw.xyz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-Gtaidp.v624.grdint_500m.grd -T0.25 -I0.2747m -R117/125/18/27 –V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c:\gridfiles\tw_topo500m.nc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Gridline node registration used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[Cartesian grid]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c:\gridfiles\tw_topo500m.nc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Grid file format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b="1" dirty="0" err="1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cf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= GMT </a:t>
            </a:r>
            <a:r>
              <a:rPr kumimoji="1" lang="en-US" altLang="zh-TW" sz="2000" b="1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netCDF</a:t>
            </a:r>
            <a:r>
              <a:rPr kumimoji="1" lang="en-US" altLang="zh-TW" sz="2000" b="1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format (</a:t>
            </a:r>
            <a:r>
              <a:rPr kumimoji="1" lang="en-US" altLang="zh-TW" sz="2000" b="1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32-bit float</a:t>
            </a:r>
            <a:r>
              <a:rPr kumimoji="1" lang="en-US" altLang="zh-TW" sz="2000" b="1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 </a:t>
            </a:r>
            <a:r>
              <a:rPr kumimoji="1" lang="en-US" altLang="zh-TW" sz="2000" b="1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deprecated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c:\gridfiles\tw_topo500m.nc: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x_min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117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x_max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125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x_inc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0.00457927876359 name: </a:t>
            </a:r>
            <a:r>
              <a:rPr kumimoji="1" lang="en-US" altLang="zh-TW" sz="2000" dirty="0" err="1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user_x_unit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kumimoji="1" lang="en-US" altLang="zh-TW" sz="2000" dirty="0" err="1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nx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1748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c:\gridfiles\tw_topo500m.nc: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y_min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18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y_max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27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y_inc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0.00457782299084 name: </a:t>
            </a:r>
            <a:r>
              <a:rPr kumimoji="1" lang="en-US" altLang="zh-TW" sz="2000" dirty="0" err="1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user_y_unit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</a:t>
            </a:r>
            <a:r>
              <a:rPr kumimoji="1" lang="en-US" altLang="zh-TW" sz="2000" dirty="0" err="1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ny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1967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c:\gridfiles\tw_topo500m.nc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v_min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-7238.87060547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v_max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3684.15844727 name: </a:t>
            </a:r>
            <a:r>
              <a:rPr kumimoji="1" lang="en-US" altLang="zh-TW" sz="2000" dirty="0" err="1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user_z_unit</a:t>
            </a:r>
            <a:endParaRPr kumimoji="1" lang="en-US" altLang="zh-TW" sz="2000" dirty="0">
              <a:solidFill>
                <a:srgbClr val="000000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c:\gridfiles\tw_topo500m.nc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dirty="0" err="1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scale_factor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1 </a:t>
            </a:r>
            <a:r>
              <a:rPr kumimoji="1" lang="en-US" altLang="zh-TW" sz="2000" dirty="0" err="1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add_offset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0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c:\gridfiles\tw_topo500m.nc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format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classic</a:t>
            </a:r>
          </a:p>
          <a:p>
            <a:pPr eaLnBrk="0" fontAlgn="base" hangingPunct="0">
              <a:spcBef>
                <a:spcPts val="600"/>
              </a:spcBef>
              <a:spcAft>
                <a:spcPct val="0"/>
              </a:spcAft>
              <a:buNone/>
            </a:pPr>
            <a:r>
              <a:rPr kumimoji="1" lang="en-US" altLang="zh-TW" sz="2000" dirty="0">
                <a:solidFill>
                  <a:srgbClr val="0000FF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c:\gridfiles\tw_topo500m.nc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  <a:r>
              <a:rPr kumimoji="1" lang="en-US" altLang="zh-TW" sz="2000" dirty="0">
                <a:solidFill>
                  <a:srgbClr val="FF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Default CPT</a:t>
            </a:r>
            <a:r>
              <a:rPr kumimoji="1" lang="en-US" altLang="zh-TW" sz="2000" dirty="0">
                <a:solidFill>
                  <a:srgbClr val="000000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361867" y="489361"/>
            <a:ext cx="35638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Open tw_topo500m.nc by text editor</a:t>
            </a:r>
            <a:endParaRPr lang="zh-TW" altLang="en-US" sz="2000" dirty="0">
              <a:solidFill>
                <a:srgbClr val="0000FF"/>
              </a:solidFill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6" r="72758" b="24464"/>
          <a:stretch/>
        </p:blipFill>
        <p:spPr bwMode="auto">
          <a:xfrm>
            <a:off x="361867" y="1375877"/>
            <a:ext cx="3392962" cy="45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109413" y="268234"/>
            <a:ext cx="53291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hlink"/>
                </a:solidFill>
                <a:latin typeface="PLATSCH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FF9933"/>
                </a:solidFill>
                <a:latin typeface="PLATSCH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99FF33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99FF33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TW" sz="2000" dirty="0">
                <a:solidFill>
                  <a:srgbClr val="0000FF"/>
                </a:solidFill>
                <a:latin typeface="Comic Sans MS" pitchFamily="66" charset="0"/>
                <a:ea typeface="Arial Unicode MS" pitchFamily="34" charset="-120"/>
                <a:cs typeface="Arial Unicode MS" pitchFamily="34" charset="-120"/>
              </a:rPr>
              <a:t>Open tw_topo500m.nc.info by text editor</a:t>
            </a:r>
            <a:endParaRPr lang="zh-TW" altLang="en-US" sz="2000" dirty="0">
              <a:solidFill>
                <a:srgbClr val="0000FF"/>
              </a:solidFill>
              <a:latin typeface="Comic Sans MS" pitchFamily="66" charset="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4246144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Arial"/>
        <a:ea typeface="標楷體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66FFFF"/>
            </a:solidFill>
            <a:effectLst/>
            <a:latin typeface="PLATSCH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66FFFF"/>
            </a:solidFill>
            <a:effectLst/>
            <a:latin typeface="PLATSCH" pitchFamily="2" charset="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PLATSCH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1" u="none" strike="noStrike" cap="none" normalizeH="0" baseline="0" smtClean="0">
            <a:ln>
              <a:noFill/>
            </a:ln>
            <a:solidFill>
              <a:srgbClr val="FF9933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1" u="none" strike="noStrike" cap="none" normalizeH="0" baseline="0" smtClean="0">
            <a:ln>
              <a:noFill/>
            </a:ln>
            <a:solidFill>
              <a:srgbClr val="FF9933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66FFFF"/>
            </a:solidFill>
            <a:effectLst/>
            <a:latin typeface="PLATSCH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66FFFF"/>
            </a:solidFill>
            <a:effectLst/>
            <a:latin typeface="PLATSCH" pitchFamily="2" charset="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66FFFF"/>
            </a:solidFill>
            <a:effectLst/>
            <a:latin typeface="PLATSCH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66FFFF"/>
            </a:solidFill>
            <a:effectLst/>
            <a:latin typeface="PLATSCH" pitchFamily="2" charset="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PLATSCH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1" u="none" strike="noStrike" cap="none" normalizeH="0" baseline="0" smtClean="0">
            <a:ln>
              <a:noFill/>
            </a:ln>
            <a:solidFill>
              <a:srgbClr val="FF9933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800" b="0" i="1" u="none" strike="noStrike" cap="none" normalizeH="0" baseline="0" smtClean="0">
            <a:ln>
              <a:noFill/>
            </a:ln>
            <a:solidFill>
              <a:srgbClr val="FF9933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0_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66FFFF"/>
            </a:solidFill>
            <a:effectLst/>
            <a:latin typeface="PLATSCH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66FFFF"/>
            </a:solidFill>
            <a:effectLst/>
            <a:latin typeface="PLATSCH" pitchFamily="2" charset="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10175</TotalTime>
  <Words>10365</Words>
  <Application>Microsoft Office PowerPoint</Application>
  <PresentationFormat>寬螢幕</PresentationFormat>
  <Paragraphs>590</Paragraphs>
  <Slides>56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6</vt:i4>
      </vt:variant>
      <vt:variant>
        <vt:lpstr>投影片標題</vt:lpstr>
      </vt:variant>
      <vt:variant>
        <vt:i4>56</vt:i4>
      </vt:variant>
    </vt:vector>
  </HeadingPairs>
  <TitlesOfParts>
    <vt:vector size="76" baseType="lpstr">
      <vt:lpstr>Arial Unicode MS</vt:lpstr>
      <vt:lpstr>FandolSong-Regular-Identity-H</vt:lpstr>
      <vt:lpstr>LMRoman10-Regular-Identity-H</vt:lpstr>
      <vt:lpstr>NimbusRomNo9L-Medi</vt:lpstr>
      <vt:lpstr>PLATSCH</vt:lpstr>
      <vt:lpstr>新細明體</vt:lpstr>
      <vt:lpstr>標楷體</vt:lpstr>
      <vt:lpstr>Arial</vt:lpstr>
      <vt:lpstr>Calibri</vt:lpstr>
      <vt:lpstr>Comic Sans MS</vt:lpstr>
      <vt:lpstr>Helvetica</vt:lpstr>
      <vt:lpstr>Lucida Calligraphy</vt:lpstr>
      <vt:lpstr>Times New Roman</vt:lpstr>
      <vt:lpstr>Wingdings</vt:lpstr>
      <vt:lpstr>預設簡報設計</vt:lpstr>
      <vt:lpstr>1_預設簡報設計</vt:lpstr>
      <vt:lpstr>2_預設簡報設計</vt:lpstr>
      <vt:lpstr>4_預設簡報設計</vt:lpstr>
      <vt:lpstr>3_預設簡報設計</vt:lpstr>
      <vt:lpstr>10_預設簡報設計</vt:lpstr>
      <vt:lpstr>GMT Lect02: Bathymetry &amp; Topography (I)</vt:lpstr>
      <vt:lpstr>GMT commands</vt:lpstr>
      <vt:lpstr>Datasets</vt:lpstr>
      <vt:lpstr>PowerPoint 簡報</vt:lpstr>
      <vt:lpstr>Lect02A1_tw_topo500m.bat</vt:lpstr>
      <vt:lpstr>Lect02A1.bat</vt:lpstr>
      <vt:lpstr>echo, echo off </vt:lpstr>
      <vt:lpstr>Grdinfo (讀取網格檔案資訊)</vt:lpstr>
      <vt:lpstr>PowerPoint 簡報</vt:lpstr>
      <vt:lpstr>PowerPoint 簡報</vt:lpstr>
      <vt:lpstr>GMT netCDF grid format</vt:lpstr>
      <vt:lpstr>grdcut (從一網格檔中裁剪出一子區域的網格檔)</vt:lpstr>
      <vt:lpstr>gmt begin: Initiate a new GMT modern mode session  (初始化一個新的GMT現代模式腳本)</vt:lpstr>
      <vt:lpstr>PowerPoint 簡報</vt:lpstr>
      <vt:lpstr> gmt basemap (繪製底圖)</vt:lpstr>
      <vt:lpstr>Lect02A</vt:lpstr>
      <vt:lpstr>Grdgradient (從網格檔計算方向導數或梯度)</vt:lpstr>
      <vt:lpstr>Lecto2A</vt:lpstr>
      <vt:lpstr>Normalization –N (正規化光照梯度)</vt:lpstr>
      <vt:lpstr>Normalization –N (正規化光照梯度)</vt:lpstr>
      <vt:lpstr>How the inverse tangent operation works?</vt:lpstr>
      <vt:lpstr>Lect02A</vt:lpstr>
      <vt:lpstr>Lect02A</vt:lpstr>
      <vt:lpstr>grdimage (投影網格或影像並繪製至地圖上)</vt:lpstr>
      <vt:lpstr>grdimage (投影網格或影像並繪製至地圖上)</vt:lpstr>
      <vt:lpstr>PowerPoint 簡報</vt:lpstr>
      <vt:lpstr>Color Palette Tables: cpt-file (色階檔) </vt:lpstr>
      <vt:lpstr>Color Palette Tables   cont.</vt:lpstr>
      <vt:lpstr>Cpt-file in RGB (RGB色階檔)</vt:lpstr>
      <vt:lpstr>Predefined bit &amp; hachure patterns in GMT: -Gp &amp; -GP</vt:lpstr>
      <vt:lpstr>HSV (hue-saturation-value)</vt:lpstr>
      <vt:lpstr>Cpt-file in HSV (HSV色階檔)</vt:lpstr>
      <vt:lpstr>Built-in Color palette tables (cpt)</vt:lpstr>
      <vt:lpstr>Built-in Color palette tables (cpt)</vt:lpstr>
      <vt:lpstr>gmt coast (繪製大陸、海岸線、河流和國界線)</vt:lpstr>
      <vt:lpstr>PowerPoint 簡報</vt:lpstr>
      <vt:lpstr>Draw shorelines</vt:lpstr>
      <vt:lpstr>Specifying pen attributes</vt:lpstr>
      <vt:lpstr>Specifying pen attributes</vt:lpstr>
      <vt:lpstr>Specifying pen attributes, cont.</vt:lpstr>
      <vt:lpstr>Specifying pen attributes, cont.</vt:lpstr>
      <vt:lpstr>Draw shorelines</vt:lpstr>
      <vt:lpstr>Lect02B.bat</vt:lpstr>
      <vt:lpstr>Lect02B.bat</vt:lpstr>
      <vt:lpstr>Lect02B.sh</vt:lpstr>
      <vt:lpstr>Map directional rose on the map</vt:lpstr>
      <vt:lpstr>PowerPoint 簡報</vt:lpstr>
      <vt:lpstr>Lect02C</vt:lpstr>
      <vt:lpstr>Draw rivers </vt:lpstr>
      <vt:lpstr>Draws a simple map scale </vt:lpstr>
      <vt:lpstr>PowerPoint 簡報</vt:lpstr>
      <vt:lpstr>gmt colorbar (繪製色彩條)</vt:lpstr>
      <vt:lpstr>gmt colorbar (繪製色彩條)</vt:lpstr>
      <vt:lpstr>Exercise 02</vt:lpstr>
      <vt:lpstr>Homework 02</vt:lpstr>
      <vt:lpstr>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Jyr-Ching Hu</dc:creator>
  <cp:lastModifiedBy>ASUS</cp:lastModifiedBy>
  <cp:revision>166</cp:revision>
  <dcterms:created xsi:type="dcterms:W3CDTF">2015-10-31T07:32:42Z</dcterms:created>
  <dcterms:modified xsi:type="dcterms:W3CDTF">2024-03-10T08:10:48Z</dcterms:modified>
</cp:coreProperties>
</file>